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 id="2147483725" r:id="rId2"/>
  </p:sldMasterIdLst>
  <p:notesMasterIdLst>
    <p:notesMasterId r:id="rId66"/>
  </p:notesMasterIdLst>
  <p:sldIdLst>
    <p:sldId id="256" r:id="rId3"/>
    <p:sldId id="257" r:id="rId4"/>
    <p:sldId id="258" r:id="rId5"/>
    <p:sldId id="259" r:id="rId6"/>
    <p:sldId id="260" r:id="rId7"/>
    <p:sldId id="261" r:id="rId8"/>
    <p:sldId id="301" r:id="rId9"/>
    <p:sldId id="300" r:id="rId10"/>
    <p:sldId id="302" r:id="rId11"/>
    <p:sldId id="303" r:id="rId12"/>
    <p:sldId id="304" r:id="rId13"/>
    <p:sldId id="305" r:id="rId14"/>
    <p:sldId id="306" r:id="rId15"/>
    <p:sldId id="307" r:id="rId16"/>
    <p:sldId id="313" r:id="rId17"/>
    <p:sldId id="308" r:id="rId18"/>
    <p:sldId id="318" r:id="rId19"/>
    <p:sldId id="317" r:id="rId20"/>
    <p:sldId id="331" r:id="rId21"/>
    <p:sldId id="332" r:id="rId22"/>
    <p:sldId id="330" r:id="rId23"/>
    <p:sldId id="334" r:id="rId24"/>
    <p:sldId id="310" r:id="rId25"/>
    <p:sldId id="311" r:id="rId26"/>
    <p:sldId id="264" r:id="rId27"/>
    <p:sldId id="263" r:id="rId28"/>
    <p:sldId id="314" r:id="rId29"/>
    <p:sldId id="321" r:id="rId30"/>
    <p:sldId id="327" r:id="rId31"/>
    <p:sldId id="326" r:id="rId32"/>
    <p:sldId id="328" r:id="rId33"/>
    <p:sldId id="320" r:id="rId34"/>
    <p:sldId id="329" r:id="rId35"/>
    <p:sldId id="333"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322" r:id="rId49"/>
    <p:sldId id="262" r:id="rId50"/>
    <p:sldId id="323" r:id="rId51"/>
    <p:sldId id="324" r:id="rId52"/>
    <p:sldId id="265" r:id="rId53"/>
    <p:sldId id="266" r:id="rId54"/>
    <p:sldId id="267" r:id="rId55"/>
    <p:sldId id="268" r:id="rId56"/>
    <p:sldId id="325" r:id="rId57"/>
    <p:sldId id="270" r:id="rId58"/>
    <p:sldId id="271" r:id="rId59"/>
    <p:sldId id="276" r:id="rId60"/>
    <p:sldId id="269" r:id="rId61"/>
    <p:sldId id="277" r:id="rId62"/>
    <p:sldId id="278" r:id="rId63"/>
    <p:sldId id="279" r:id="rId64"/>
    <p:sldId id="299" r:id="rId65"/>
  </p:sldIdLst>
  <p:sldSz cx="9144000" cy="5143500" type="screen16x9"/>
  <p:notesSz cx="6858000" cy="9144000"/>
  <p:embeddedFontLst>
    <p:embeddedFont>
      <p:font typeface="Helvetica Neue Light" panose="020B0604020202020204" charset="0"/>
      <p:regular r:id="rId67"/>
      <p:bold r:id="rId68"/>
      <p:italic r:id="rId69"/>
      <p:boldItalic r:id="rId70"/>
    </p:embeddedFont>
    <p:embeddedFont>
      <p:font typeface="Lato" panose="020B0604020202020204" charset="0"/>
      <p:regular r:id="rId71"/>
      <p:bold r:id="rId72"/>
      <p:italic r:id="rId73"/>
      <p:boldItalic r:id="rId74"/>
    </p:embeddedFont>
    <p:embeddedFont>
      <p:font typeface="Rubik" panose="020B0604020202020204" charset="-79"/>
      <p:regular r:id="rId75"/>
      <p:bold r:id="rId76"/>
      <p:italic r:id="rId77"/>
      <p:boldItalic r:id="rId78"/>
    </p:embeddedFont>
    <p:embeddedFont>
      <p:font typeface="Rubik Light" panose="020B0604020202020204" charset="-79"/>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25" autoAdjust="0"/>
  </p:normalViewPr>
  <p:slideViewPr>
    <p:cSldViewPr snapToGrid="0">
      <p:cViewPr varScale="1">
        <p:scale>
          <a:sx n="131" d="100"/>
          <a:sy n="131" d="100"/>
        </p:scale>
        <p:origin x="104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learning@acamica.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09a427c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09a427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¡RECUERDEN </a:t>
            </a:r>
            <a:r>
              <a:rPr lang="es" sz="1200" b="1">
                <a:solidFill>
                  <a:srgbClr val="E1446D"/>
                </a:solidFill>
              </a:rPr>
              <a:t>TOMAR ASISTENCIA</a:t>
            </a:r>
            <a:r>
              <a:rPr lang="es" sz="1200"/>
              <a:t> DENTRO DE LA PLATAFORMA!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 sz="1200"/>
              <a:t>En caso de no funcionar la toma de asistencia por favor hacerlo en un excel. Luego enviar un mail a </a:t>
            </a:r>
            <a:r>
              <a:rPr lang="es" sz="1200" u="sng">
                <a:solidFill>
                  <a:schemeClr val="accent5"/>
                </a:solidFill>
                <a:hlinkClick r:id="rId3">
                  <a:extLst>
                    <a:ext uri="{A12FA001-AC4F-418D-AE19-62706E023703}">
                      <ahyp:hlinkClr xmlns:ahyp="http://schemas.microsoft.com/office/drawing/2018/hyperlinkcolor" val="tx"/>
                    </a:ext>
                  </a:extLst>
                </a:hlinkClick>
              </a:rPr>
              <a:t>learning@acamica.com</a:t>
            </a:r>
            <a:r>
              <a:rPr lang="es" sz="1200"/>
              <a:t> informando del error y con el excel adjunto.  </a:t>
            </a:r>
            <a:r>
              <a:rPr lang="es" sz="1200" b="1"/>
              <a:t>NO envíen mensaje de Slack ya que no se podrá solucionar en el momento.</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4bfd06c8d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4bfd06c8d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290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55a594b3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55a594b3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55a594b3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55a594b3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d85b3421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d85b3421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48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d8aadeefb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d8aadeefb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d8aadeefb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d8aadeefb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d8aadeefb_0_1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d8aadeefb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d8aadeefb_0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d8aadeefb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d8aadeefb_0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d8aadeefb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d8aadeefb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d8aadeefb_0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98f28b74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98f28b7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d8aadeefb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d8aadeefb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d8aadeefb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d8aadeefb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d8aadeefb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d8aadeefb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d8aadeefb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6d8aadeefb_0_1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Kernels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d8aadeefb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6d8aadeefb_0_1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Kernels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d8aadeefb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d8aadeefb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d85b34211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d85b3421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85b34211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85b34211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d85b34211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d85b34211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d85b34211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d85b34211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806c5f9b7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806c5f9b7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Mentores y tutores: chequear tiempos en Cronograma.</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85b3421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85b3421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d85b34211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d85b34211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d85b34211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d85b34211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d85b34211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d85b34211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d85b34211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d85b34211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d85b34211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d85b34211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d85b34211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d85b34211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d8aadeefb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6d8aadeefb_0_1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Kernels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d88b832f0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d88b832f0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d8aadeefb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d8aadeefb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98f28b74c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98f28b74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Esta es la ceremonia con la que empezamos todos los encuentros, la daily. Nos servirá para poner en común el tema del día, entender cuáles son los obstáculos con los que nos encontramos y sincronizar lo que haremos como grupo.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d8aadeefb_0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d8aadeefb_0_1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d8aadeefb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d8aadeefb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5a94300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5a94300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Rubik Light"/>
              <a:ea typeface="Rubik Light"/>
              <a:cs typeface="Rubik Light"/>
              <a:sym typeface="Rubik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98f28b74c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98f28b74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00">
                <a:highlight>
                  <a:srgbClr val="FFFFFF"/>
                </a:highlight>
                <a:latin typeface="Rubik"/>
                <a:ea typeface="Rubik"/>
                <a:cs typeface="Rubik"/>
                <a:sym typeface="Rubik"/>
              </a:rPr>
              <a:t>Mentor/a: la idea es que todas las dailys sean colaborativas. Tendrás que pedirle a un estudiante que comparta pantalla y muestre la bitácora que corresponde al tema del día. Lo importante es que puedas ayudarlo/a a reconstruir lo más relevante. Para eso, hazle tres preguntas: </a:t>
            </a:r>
            <a:endParaRPr sz="1300">
              <a:highlight>
                <a:srgbClr val="FFFFFF"/>
              </a:highlight>
              <a:latin typeface="Rubik"/>
              <a:ea typeface="Rubik"/>
              <a:cs typeface="Rubik"/>
              <a:sym typeface="Rubik"/>
            </a:endParaRPr>
          </a:p>
          <a:p>
            <a:pPr marL="0" lvl="0" indent="0" algn="l" rtl="0">
              <a:spcBef>
                <a:spcPts val="0"/>
              </a:spcBef>
              <a:spcAft>
                <a:spcPts val="0"/>
              </a:spcAft>
              <a:buNone/>
            </a:pPr>
            <a:endParaRPr sz="1300">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las tres ideas principales de esta bitácora para tí?</a:t>
            </a:r>
            <a:r>
              <a:rPr lang="es" sz="1300">
                <a:highlight>
                  <a:srgbClr val="FFFFFF"/>
                </a:highlight>
                <a:latin typeface="Rubik"/>
                <a:ea typeface="Rubik"/>
                <a:cs typeface="Rubik"/>
                <a:sym typeface="Rubik"/>
              </a:rPr>
              <a:t> </a:t>
            </a:r>
            <a:endParaRPr sz="1300">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Asegúrate de que pueda dar las definiciones principales y ayúdalo/a a completar lo que haga falta. Puedes pedirles a los/as demás que agreguen información para terminar de reconstruirla.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¿Hay algo que no hayas entendido?</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después de la daily.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directamente a la práctica o preferirías escuchar la explicación teórica?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Pregúntale al resto cómo si está de acuerdo con la respuesta o prefiere proponer algo distinto.</a:t>
            </a:r>
            <a:r>
              <a:rPr lang="es" sz="1300">
                <a:highlight>
                  <a:srgbClr val="FFFFFF"/>
                </a:highlight>
                <a:latin typeface="Rubik"/>
                <a:ea typeface="Rubik"/>
                <a:cs typeface="Rubik"/>
                <a:sym typeface="Rubik"/>
              </a:rPr>
              <a:t> </a:t>
            </a:r>
            <a:r>
              <a:rPr lang="es" sz="1300" i="1">
                <a:highlight>
                  <a:srgbClr val="FFFFFF"/>
                </a:highlight>
                <a:latin typeface="Rubik"/>
                <a:ea typeface="Rubik"/>
                <a:cs typeface="Rubik"/>
                <a:sym typeface="Rubik"/>
              </a:rPr>
              <a:t> Si las respuestas son heterogéneas, invita a los/las que saben a presentar el tema contigo y ayudar a quienes se sienten más perdidos/as al finalizar la daily. </a:t>
            </a:r>
            <a:endParaRPr sz="1300" i="1">
              <a:highlight>
                <a:srgbClr val="FFFFFF"/>
              </a:highlight>
              <a:latin typeface="Rubik"/>
              <a:ea typeface="Rubik"/>
              <a:cs typeface="Rubik"/>
              <a:sym typeface="Rubik"/>
            </a:endParaRPr>
          </a:p>
          <a:p>
            <a:pPr marL="457200" lvl="0" indent="0" algn="l" rtl="0">
              <a:spcBef>
                <a:spcPts val="0"/>
              </a:spcBef>
              <a:spcAft>
                <a:spcPts val="0"/>
              </a:spcAft>
              <a:buNone/>
            </a:pPr>
            <a:endParaRPr sz="1300" i="1">
              <a:highlight>
                <a:srgbClr val="FFFFFF"/>
              </a:highlight>
              <a:latin typeface="Rubik"/>
              <a:ea typeface="Rubik"/>
              <a:cs typeface="Rubik"/>
              <a:sym typeface="Rubik"/>
            </a:endParaRPr>
          </a:p>
          <a:p>
            <a:pPr marL="0" lvl="0" indent="0" algn="l" rtl="0">
              <a:spcBef>
                <a:spcPts val="0"/>
              </a:spcBef>
              <a:spcAft>
                <a:spcPts val="0"/>
              </a:spcAft>
              <a:buNone/>
            </a:pPr>
            <a:r>
              <a:rPr lang="es" sz="1300">
                <a:highlight>
                  <a:srgbClr val="FFFFFF"/>
                </a:highlight>
                <a:latin typeface="Rubik"/>
                <a:ea typeface="Rubik"/>
                <a:cs typeface="Rubik"/>
                <a:sym typeface="Rubik"/>
              </a:rPr>
              <a:t>Después de la bitácora, repite el procedimiento con el challenge: pídele a un/a estudiante que comparta pantalla y muestre al grupo cómo resolvió (o intentó resolver) el ejercicio. Para eso, hazle estas tres preguntas: </a:t>
            </a:r>
            <a:endParaRPr sz="1300">
              <a:highlight>
                <a:srgbClr val="FFFFFF"/>
              </a:highlight>
              <a:latin typeface="Rubik"/>
              <a:ea typeface="Rubik"/>
              <a:cs typeface="Rubik"/>
              <a:sym typeface="Rubik"/>
            </a:endParaRPr>
          </a:p>
          <a:p>
            <a:pPr marL="0" lvl="0" indent="0" algn="l" rtl="0">
              <a:spcBef>
                <a:spcPts val="0"/>
              </a:spcBef>
              <a:spcAft>
                <a:spcPts val="0"/>
              </a:spcAft>
              <a:buNone/>
            </a:pPr>
            <a:endParaRPr sz="1300">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¿Cómo te ha ido con el Challenge?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Más allá de la valoración, fíjate si ha podido completarlo o no y pídele que te muestre cómo lo hizo. Pregunta si a alguien le ha ido muy distinto y quiere mostrarlo después.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los obstáculos o dificultades con los que te has encontrado?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chemeClr val="lt1"/>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y hacer tus demostraciones (“Programo”), después de la daily. </a:t>
            </a:r>
            <a:endParaRPr sz="1300" u="sng">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al siguiente nivel o preferirías ver una demostración de una resolución?</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chemeClr val="lt1"/>
                </a:highlight>
                <a:latin typeface="Rubik"/>
                <a:ea typeface="Rubik"/>
                <a:cs typeface="Rubik"/>
                <a:sym typeface="Rubik"/>
              </a:rPr>
              <a:t>Pregúntale al resto cómo si está de acuerdo con la respuesta o prefiere proponer algo distinto.</a:t>
            </a:r>
            <a:r>
              <a:rPr lang="es" sz="1300">
                <a:highlight>
                  <a:schemeClr val="lt1"/>
                </a:highlight>
                <a:latin typeface="Rubik"/>
                <a:ea typeface="Rubik"/>
                <a:cs typeface="Rubik"/>
                <a:sym typeface="Rubik"/>
              </a:rPr>
              <a:t> </a:t>
            </a:r>
            <a:r>
              <a:rPr lang="es" sz="1300" i="1">
                <a:highlight>
                  <a:schemeClr val="lt1"/>
                </a:highlight>
                <a:latin typeface="Rubik"/>
                <a:ea typeface="Rubik"/>
                <a:cs typeface="Rubik"/>
                <a:sym typeface="Rubik"/>
              </a:rPr>
              <a:t> Si las respuestas son heterogéneas, invita a los/las que saben a mostrar un challenge bien resuelto y ayudar a quienes se sienten más perdidos/as al finalizar la daily. </a:t>
            </a:r>
            <a:endParaRPr sz="1300" i="1">
              <a:highlight>
                <a:schemeClr val="lt1"/>
              </a:highlight>
              <a:latin typeface="Rubik"/>
              <a:ea typeface="Rubik"/>
              <a:cs typeface="Rubik"/>
              <a:sym typeface="Rubik"/>
            </a:endParaRPr>
          </a:p>
          <a:p>
            <a:pPr marL="457200" lvl="0" indent="0" algn="l" rtl="0">
              <a:spcBef>
                <a:spcPts val="0"/>
              </a:spcBef>
              <a:spcAft>
                <a:spcPts val="0"/>
              </a:spcAft>
              <a:buNone/>
            </a:pPr>
            <a:endParaRPr sz="1300" i="1">
              <a:highlight>
                <a:schemeClr val="lt1"/>
              </a:highlight>
              <a:latin typeface="Rubik"/>
              <a:ea typeface="Rubik"/>
              <a:cs typeface="Rubik"/>
              <a:sym typeface="Rubik"/>
            </a:endParaRPr>
          </a:p>
          <a:p>
            <a:pPr marL="0" lvl="0" indent="0" algn="l" rtl="0">
              <a:spcBef>
                <a:spcPts val="0"/>
              </a:spcBef>
              <a:spcAft>
                <a:spcPts val="0"/>
              </a:spcAft>
              <a:buNone/>
            </a:pPr>
            <a:r>
              <a:rPr lang="es" sz="1300">
                <a:highlight>
                  <a:schemeClr val="lt1"/>
                </a:highlight>
                <a:latin typeface="Rubik"/>
                <a:ea typeface="Rubik"/>
                <a:cs typeface="Rubik"/>
                <a:sym typeface="Rubik"/>
              </a:rPr>
              <a:t>Cuando termine la Daily deberás decidir si el grupo necesita sumergirse profundamente en la teoría, si ya lo tiene tan claro que pueden pasar a la práctica, o bien si es necesario reforzar determinados puntos antes de pasar a las actividades. Cuéntales por qué estás tomando esta decisión y pregúntales si están de acuerdo antes de avanzar. ¡Es importante que puedas liderar el grupo de modo que esté sincronizado para el encuentro!</a:t>
            </a:r>
            <a:endParaRPr sz="1300">
              <a:highlight>
                <a:schemeClr val="lt1"/>
              </a:highlight>
              <a:latin typeface="Rubik"/>
              <a:ea typeface="Rubik"/>
              <a:cs typeface="Rubik"/>
              <a:sym typeface="Rubi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4bfd06c8d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4bfd06c8d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59725a4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59725a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07229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5a7d899fa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5a7d899fa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3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7f1bf52a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7f1bf52a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525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_Solo usar en clase 1" type="title">
  <p:cSld name="TITLE">
    <p:bg>
      <p:bgPr>
        <a:solidFill>
          <a:srgbClr val="F3F3F3"/>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1182750" y="838850"/>
            <a:ext cx="41100" cy="7458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8423050" y="4330350"/>
            <a:ext cx="339950" cy="432150"/>
          </a:xfrm>
          <a:prstGeom prst="rect">
            <a:avLst/>
          </a:prstGeom>
          <a:noFill/>
          <a:ln>
            <a:noFill/>
          </a:ln>
        </p:spPr>
      </p:pic>
      <p:pic>
        <p:nvPicPr>
          <p:cNvPr id="12" name="Google Shape;12;p2"/>
          <p:cNvPicPr preferRelativeResize="0"/>
          <p:nvPr/>
        </p:nvPicPr>
        <p:blipFill rotWithShape="1">
          <a:blip r:embed="rId3">
            <a:alphaModFix/>
          </a:blip>
          <a:srcRect b="17115"/>
          <a:stretch/>
        </p:blipFill>
        <p:spPr>
          <a:xfrm>
            <a:off x="5614253" y="3478757"/>
            <a:ext cx="1191224" cy="1664699"/>
          </a:xfrm>
          <a:prstGeom prst="rect">
            <a:avLst/>
          </a:prstGeom>
          <a:noFill/>
          <a:ln>
            <a:noFill/>
          </a:ln>
        </p:spPr>
      </p:pic>
      <p:sp>
        <p:nvSpPr>
          <p:cNvPr id="13" name="Google Shape;13;p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500FF"/>
              </a:buClr>
              <a:buSzPts val="4200"/>
              <a:buFont typeface="Rubik"/>
              <a:buNone/>
              <a:defRPr sz="4200" b="1">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6_a_Actividades_Carátula">
  <p:cSld name="SECTION_HEADER_1_1_1">
    <p:bg>
      <p:bgPr>
        <a:solidFill>
          <a:srgbClr val="FCD300"/>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3800"/>
              <a:buFont typeface="Rubik"/>
              <a:buNone/>
              <a:defRPr sz="3800" b="1">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a:endParaRPr/>
          </a:p>
        </p:txBody>
      </p:sp>
      <p:pic>
        <p:nvPicPr>
          <p:cNvPr id="73" name="Google Shape;73;p15"/>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74" name="Google Shape;74;p15"/>
          <p:cNvPicPr preferRelativeResize="0"/>
          <p:nvPr/>
        </p:nvPicPr>
        <p:blipFill rotWithShape="1">
          <a:blip r:embed="rId3">
            <a:alphaModFix/>
          </a:blip>
          <a:srcRect b="17115"/>
          <a:stretch/>
        </p:blipFill>
        <p:spPr>
          <a:xfrm>
            <a:off x="6513700" y="2481275"/>
            <a:ext cx="1905024" cy="26622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6_b_Actividades">
  <p:cSld name="TITLE_AND_BODY_1_2_1">
    <p:bg>
      <p:bgPr>
        <a:noFill/>
        <a:effectLst/>
      </p:bgPr>
    </p:bg>
    <p:spTree>
      <p:nvGrpSpPr>
        <p:cNvPr id="1" name="Shape 75"/>
        <p:cNvGrpSpPr/>
        <p:nvPr/>
      </p:nvGrpSpPr>
      <p:grpSpPr>
        <a:xfrm>
          <a:off x="0" y="0"/>
          <a:ext cx="0" cy="0"/>
          <a:chOff x="0" y="0"/>
          <a:chExt cx="0" cy="0"/>
        </a:xfrm>
      </p:grpSpPr>
      <p:sp>
        <p:nvSpPr>
          <p:cNvPr id="76" name="Google Shape;76;p16"/>
          <p:cNvSpPr/>
          <p:nvPr/>
        </p:nvSpPr>
        <p:spPr>
          <a:xfrm>
            <a:off x="0" y="5100"/>
            <a:ext cx="2014200" cy="51435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0098"/>
              </a:buClr>
              <a:buSzPts val="1800"/>
              <a:buNone/>
              <a:defRPr sz="1800">
                <a:solidFill>
                  <a:srgbClr val="430098"/>
                </a:solidFill>
              </a:defRPr>
            </a:lvl1pPr>
            <a:lvl2pPr lvl="1"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2pPr>
            <a:lvl3pPr lvl="2"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3pPr>
            <a:lvl4pPr lvl="3"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4pPr>
            <a:lvl5pPr lvl="4"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5pPr>
            <a:lvl6pPr lvl="5"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6pPr>
            <a:lvl7pPr lvl="6"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7pPr>
            <a:lvl8pPr lvl="7"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8pPr>
            <a:lvl9pPr lvl="8"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9pPr>
          </a:lstStyle>
          <a:p>
            <a:endParaRPr/>
          </a:p>
        </p:txBody>
      </p:sp>
      <p:pic>
        <p:nvPicPr>
          <p:cNvPr id="78" name="Google Shape;78;p16"/>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79" name="Google Shape;7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6_c_Actividades">
  <p:cSld name="TITLE_AND_BODY_1_1_1_1">
    <p:bg>
      <p:bgPr>
        <a:noFill/>
        <a:effectLst/>
      </p:bgPr>
    </p:bg>
    <p:spTree>
      <p:nvGrpSpPr>
        <p:cNvPr id="1" name="Shape 80"/>
        <p:cNvGrpSpPr/>
        <p:nvPr/>
      </p:nvGrpSpPr>
      <p:grpSpPr>
        <a:xfrm>
          <a:off x="0" y="0"/>
          <a:ext cx="0" cy="0"/>
          <a:chOff x="0" y="0"/>
          <a:chExt cx="0" cy="0"/>
        </a:xfrm>
      </p:grpSpPr>
      <p:sp>
        <p:nvSpPr>
          <p:cNvPr id="81" name="Google Shape;81;p17"/>
          <p:cNvSpPr/>
          <p:nvPr/>
        </p:nvSpPr>
        <p:spPr>
          <a:xfrm>
            <a:off x="0" y="5100"/>
            <a:ext cx="213000" cy="51435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6_d_Actividades">
  <p:cSld name="TITLE_AND_TWO_COLUMNS_1_1">
    <p:bg>
      <p:bgPr>
        <a:noFill/>
        <a:effectLst/>
      </p:bgPr>
    </p:bg>
    <p:spTree>
      <p:nvGrpSpPr>
        <p:cNvPr id="1" name="Shape 83"/>
        <p:cNvGrpSpPr/>
        <p:nvPr/>
      </p:nvGrpSpPr>
      <p:grpSpPr>
        <a:xfrm>
          <a:off x="0" y="0"/>
          <a:ext cx="0" cy="0"/>
          <a:chOff x="0" y="0"/>
          <a:chExt cx="0" cy="0"/>
        </a:xfrm>
      </p:grpSpPr>
      <p:sp>
        <p:nvSpPr>
          <p:cNvPr id="84" name="Google Shape;84;p18"/>
          <p:cNvSpPr/>
          <p:nvPr/>
        </p:nvSpPr>
        <p:spPr>
          <a:xfrm>
            <a:off x="0" y="0"/>
            <a:ext cx="9144000" cy="11877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txBox="1">
            <a:spLocks noGrp="1"/>
          </p:cNvSpPr>
          <p:nvPr>
            <p:ph type="title"/>
          </p:nvPr>
        </p:nvSpPr>
        <p:spPr>
          <a:xfrm>
            <a:off x="727650" y="169200"/>
            <a:ext cx="7808700" cy="101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2pPr>
            <a:lvl3pPr lvl="2"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3pPr>
            <a:lvl4pPr lvl="3"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4pPr>
            <a:lvl5pPr lvl="4"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5pPr>
            <a:lvl6pPr lvl="5"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6pPr>
            <a:lvl7pPr lvl="6"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7pPr>
            <a:lvl8pPr lvl="7"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8pPr>
            <a:lvl9pPr lvl="8"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9pPr>
          </a:lstStyle>
          <a:p>
            <a:endParaRPr/>
          </a:p>
        </p:txBody>
      </p:sp>
      <p:sp>
        <p:nvSpPr>
          <p:cNvPr id="86" name="Google Shape;8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7_Para la próxima">
  <p:cSld name="TITLE_AND_TWO_COLUMNS_1_2_1">
    <p:bg>
      <p:bgPr>
        <a:no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89" name="Google Shape;89;p19"/>
          <p:cNvGrpSpPr/>
          <p:nvPr/>
        </p:nvGrpSpPr>
        <p:grpSpPr>
          <a:xfrm>
            <a:off x="830392" y="1191256"/>
            <a:ext cx="745763" cy="45826"/>
            <a:chOff x="4580561" y="2589004"/>
            <a:chExt cx="1064464" cy="25200"/>
          </a:xfrm>
        </p:grpSpPr>
        <p:sp>
          <p:nvSpPr>
            <p:cNvPr id="90" name="Google Shape;90;p19"/>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9"/>
          <p:cNvSpPr txBox="1"/>
          <p:nvPr/>
        </p:nvSpPr>
        <p:spPr>
          <a:xfrm>
            <a:off x="717025" y="445150"/>
            <a:ext cx="7839600" cy="7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0098"/>
              </a:buClr>
              <a:buSzPts val="2800"/>
              <a:buFont typeface="Rubik"/>
              <a:buNone/>
            </a:pPr>
            <a:r>
              <a:rPr lang="es" sz="2800" b="1">
                <a:solidFill>
                  <a:srgbClr val="430098"/>
                </a:solidFill>
                <a:latin typeface="Rubik"/>
                <a:ea typeface="Rubik"/>
                <a:cs typeface="Rubik"/>
                <a:sym typeface="Rubik"/>
              </a:rPr>
              <a:t>Para la próxima</a:t>
            </a:r>
            <a:endParaRPr sz="2800" b="1">
              <a:solidFill>
                <a:srgbClr val="430098"/>
              </a:solidFill>
              <a:latin typeface="Rubik"/>
              <a:ea typeface="Rubik"/>
              <a:cs typeface="Rubik"/>
              <a:sym typeface="Rubik"/>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8_Buenas prácticas">
  <p:cSld name="SECTION_HEADER_1_2_1">
    <p:bg>
      <p:bgPr>
        <a:solidFill>
          <a:srgbClr val="E1446D"/>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9" name="Google Shape;99;p21"/>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pic>
        <p:nvPicPr>
          <p:cNvPr id="100" name="Google Shape;100;p21"/>
          <p:cNvPicPr preferRelativeResize="0"/>
          <p:nvPr/>
        </p:nvPicPr>
        <p:blipFill>
          <a:blip r:embed="rId3">
            <a:alphaModFix/>
          </a:blip>
          <a:stretch>
            <a:fillRect/>
          </a:stretch>
        </p:blipFill>
        <p:spPr>
          <a:xfrm>
            <a:off x="6192025" y="2197200"/>
            <a:ext cx="2184300" cy="2184300"/>
          </a:xfrm>
          <a:prstGeom prst="ellipse">
            <a:avLst/>
          </a:prstGeom>
          <a:noFill/>
          <a:ln w="28575" cap="flat" cmpd="sng">
            <a:solidFill>
              <a:srgbClr val="FFFFFF"/>
            </a:solidFill>
            <a:prstDash val="solid"/>
            <a:round/>
            <a:headEnd type="none" w="sm" len="sm"/>
            <a:tailEnd type="none" w="sm" len="sm"/>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_Logo apertura y cierre" type="blank">
  <p:cSld name="BLANK">
    <p:bg>
      <p:bgPr>
        <a:solidFill>
          <a:srgbClr val="4A00FA"/>
        </a:solidFill>
        <a:effectLst/>
      </p:bgPr>
    </p:bg>
    <p:spTree>
      <p:nvGrpSpPr>
        <p:cNvPr id="1" name="Shape 109"/>
        <p:cNvGrpSpPr/>
        <p:nvPr/>
      </p:nvGrpSpPr>
      <p:grpSpPr>
        <a:xfrm>
          <a:off x="0" y="0"/>
          <a:ext cx="0" cy="0"/>
          <a:chOff x="0" y="0"/>
          <a:chExt cx="0" cy="0"/>
        </a:xfrm>
      </p:grpSpPr>
      <p:sp>
        <p:nvSpPr>
          <p:cNvPr id="110" name="Google Shape;110;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111" name="Google Shape;111;p23"/>
          <p:cNvPicPr preferRelativeResize="0"/>
          <p:nvPr/>
        </p:nvPicPr>
        <p:blipFill rotWithShape="1">
          <a:blip r:embed="rId2">
            <a:alphaModFix/>
          </a:blip>
          <a:srcRect t="18852" b="18846"/>
          <a:stretch/>
        </p:blipFill>
        <p:spPr>
          <a:xfrm>
            <a:off x="3313903" y="2364028"/>
            <a:ext cx="2363795" cy="41544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Z_Blanca">
  <p:cSld name="TITLE_2">
    <p:bg>
      <p:bgPr>
        <a:no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4_g_Repaso_encuentro_1">
  <p:cSld name="TITLE_AND_BODY_1_3">
    <p:bg>
      <p:bgPr>
        <a:noFill/>
        <a:effectLst/>
      </p:bgPr>
    </p:bg>
    <p:spTree>
      <p:nvGrpSpPr>
        <p:cNvPr id="1" name="Shape 114"/>
        <p:cNvGrpSpPr/>
        <p:nvPr/>
      </p:nvGrpSpPr>
      <p:grpSpPr>
        <a:xfrm>
          <a:off x="0" y="0"/>
          <a:ext cx="0" cy="0"/>
          <a:chOff x="0" y="0"/>
          <a:chExt cx="0" cy="0"/>
        </a:xfrm>
      </p:grpSpPr>
      <p:sp>
        <p:nvSpPr>
          <p:cNvPr id="115" name="Google Shape;115;p25"/>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2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17" name="Google Shape;11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18" name="Google Shape;118;p25"/>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19" name="Google Shape;119;p25"/>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¡Muéstranos qué hiciste!</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¿Qué cosas te costaron más del ejercicio? ¿Cómo las resolviste? </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¿Cuál el principal aprendizaje que te llevas?</a:t>
            </a:r>
            <a:endParaRPr>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a:solidFill>
                  <a:srgbClr val="434343"/>
                </a:solidFill>
                <a:latin typeface="Rubik"/>
                <a:ea typeface="Rubik"/>
                <a:cs typeface="Rubik"/>
                <a:sym typeface="Rubik"/>
              </a:rPr>
              <a:t>Si tuvieras que hacerle alguna recomendación a alguien que va a hacer el ejercicio por primera vez, ¿qué le dirías?</a:t>
            </a:r>
            <a:endParaRPr>
              <a:solidFill>
                <a:srgbClr val="434343"/>
              </a:solidFill>
              <a:latin typeface="Rubik"/>
              <a:ea typeface="Rubik"/>
              <a:cs typeface="Rubik"/>
              <a:sym typeface="Rubik"/>
            </a:endParaRPr>
          </a:p>
        </p:txBody>
      </p:sp>
      <p:pic>
        <p:nvPicPr>
          <p:cNvPr id="120" name="Google Shape;120;p25"/>
          <p:cNvPicPr preferRelativeResize="0"/>
          <p:nvPr/>
        </p:nvPicPr>
        <p:blipFill rotWithShape="1">
          <a:blip r:embed="rId3">
            <a:alphaModFix/>
          </a:blip>
          <a:srcRect l="2340" t="21426" r="5135" b="22349"/>
          <a:stretch/>
        </p:blipFill>
        <p:spPr>
          <a:xfrm>
            <a:off x="4412500" y="3493850"/>
            <a:ext cx="3620000" cy="1649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4_g_Repaso_encuentro_2">
  <p:cSld name="TITLE_AND_BODY_1_3_3">
    <p:bg>
      <p:bgPr>
        <a:noFill/>
        <a:effectLst/>
      </p:bgPr>
    </p:bg>
    <p:spTree>
      <p:nvGrpSpPr>
        <p:cNvPr id="1" name="Shape 121"/>
        <p:cNvGrpSpPr/>
        <p:nvPr/>
      </p:nvGrpSpPr>
      <p:grpSpPr>
        <a:xfrm>
          <a:off x="0" y="0"/>
          <a:ext cx="0" cy="0"/>
          <a:chOff x="0" y="0"/>
          <a:chExt cx="0" cy="0"/>
        </a:xfrm>
      </p:grpSpPr>
      <p:sp>
        <p:nvSpPr>
          <p:cNvPr id="122" name="Google Shape;122;p26"/>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24" name="Google Shape;124;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25" name="Google Shape;125;p26"/>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26" name="Google Shape;126;p26"/>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pic>
        <p:nvPicPr>
          <p:cNvPr id="127" name="Google Shape;127;p26"/>
          <p:cNvPicPr preferRelativeResize="0"/>
          <p:nvPr/>
        </p:nvPicPr>
        <p:blipFill rotWithShape="1">
          <a:blip r:embed="rId3">
            <a:alphaModFix/>
          </a:blip>
          <a:srcRect l="10745" t="15514" r="17234" b="15223"/>
          <a:stretch/>
        </p:blipFill>
        <p:spPr>
          <a:xfrm>
            <a:off x="4839700" y="2972275"/>
            <a:ext cx="3010200" cy="2171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_Agenda" type="secHead">
  <p:cSld name="SECTION_HEADER">
    <p:bg>
      <p:bgPr>
        <a:noFill/>
        <a:effectLst/>
      </p:bgPr>
    </p:bg>
    <p:spTree>
      <p:nvGrpSpPr>
        <p:cNvPr id="1" name="Shape 14"/>
        <p:cNvGrpSpPr/>
        <p:nvPr/>
      </p:nvGrpSpPr>
      <p:grpSpPr>
        <a:xfrm>
          <a:off x="0" y="0"/>
          <a:ext cx="0" cy="0"/>
          <a:chOff x="0" y="0"/>
          <a:chExt cx="0" cy="0"/>
        </a:xfrm>
      </p:grpSpPr>
      <p:grpSp>
        <p:nvGrpSpPr>
          <p:cNvPr id="15" name="Google Shape;15;p3"/>
          <p:cNvGrpSpPr/>
          <p:nvPr/>
        </p:nvGrpSpPr>
        <p:grpSpPr>
          <a:xfrm>
            <a:off x="830392" y="1191256"/>
            <a:ext cx="745763" cy="45826"/>
            <a:chOff x="4580561" y="2589004"/>
            <a:chExt cx="1064464" cy="25200"/>
          </a:xfrm>
        </p:grpSpPr>
        <p:sp>
          <p:nvSpPr>
            <p:cNvPr id="16" name="Google Shape;16;p3"/>
            <p:cNvSpPr/>
            <p:nvPr/>
          </p:nvSpPr>
          <p:spPr>
            <a:xfrm rot="-5400000">
              <a:off x="5366325" y="2335504"/>
              <a:ext cx="25200" cy="5322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a:off x="4836311" y="2333254"/>
              <a:ext cx="25200" cy="5367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pic>
        <p:nvPicPr>
          <p:cNvPr id="19" name="Google Shape;19;p3"/>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0" name="Google Shape;20;p3"/>
          <p:cNvSpPr txBox="1"/>
          <p:nvPr/>
        </p:nvSpPr>
        <p:spPr>
          <a:xfrm>
            <a:off x="727650" y="512675"/>
            <a:ext cx="7688700" cy="5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800" b="1">
                <a:solidFill>
                  <a:srgbClr val="5500FF"/>
                </a:solidFill>
                <a:latin typeface="Rubik"/>
                <a:ea typeface="Rubik"/>
                <a:cs typeface="Rubik"/>
                <a:sym typeface="Rubik"/>
              </a:rPr>
              <a:t>Agenda</a:t>
            </a:r>
            <a:endParaRPr sz="2800" b="1">
              <a:solidFill>
                <a:srgbClr val="5500FF"/>
              </a:solidFill>
              <a:latin typeface="Rubik"/>
              <a:ea typeface="Rubik"/>
              <a:cs typeface="Rubik"/>
              <a:sym typeface="Rubik"/>
            </a:endParaRPr>
          </a:p>
        </p:txBody>
      </p:sp>
      <p:pic>
        <p:nvPicPr>
          <p:cNvPr id="21" name="Google Shape;21;p3"/>
          <p:cNvPicPr preferRelativeResize="0"/>
          <p:nvPr/>
        </p:nvPicPr>
        <p:blipFill rotWithShape="1">
          <a:blip r:embed="rId3">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4_g_Repaso_bitácora_1">
  <p:cSld name="TITLE_AND_BODY_1_3_3_2">
    <p:bg>
      <p:bgPr>
        <a:noFill/>
        <a:effectLst/>
      </p:bgPr>
    </p:bg>
    <p:spTree>
      <p:nvGrpSpPr>
        <p:cNvPr id="1" name="Shape 128"/>
        <p:cNvGrpSpPr/>
        <p:nvPr/>
      </p:nvGrpSpPr>
      <p:grpSpPr>
        <a:xfrm>
          <a:off x="0" y="0"/>
          <a:ext cx="0" cy="0"/>
          <a:chOff x="0" y="0"/>
          <a:chExt cx="0" cy="0"/>
        </a:xfrm>
      </p:grpSpPr>
      <p:sp>
        <p:nvSpPr>
          <p:cNvPr id="129" name="Google Shape;129;p27"/>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1600" b="1">
                <a:solidFill>
                  <a:srgbClr val="009BDE"/>
                </a:solidFill>
                <a:latin typeface="Rubik"/>
                <a:ea typeface="Rubik"/>
                <a:cs typeface="Rubik"/>
                <a:sym typeface="Rubik"/>
              </a:rPr>
              <a:t>TEMAS BITÁCORA</a:t>
            </a:r>
            <a:endParaRPr sz="1600">
              <a:solidFill>
                <a:srgbClr val="434343"/>
              </a:solidFill>
              <a:latin typeface="Rubik"/>
              <a:ea typeface="Rubik"/>
              <a:cs typeface="Rubik"/>
              <a:sym typeface="Rubik"/>
            </a:endParaRPr>
          </a:p>
        </p:txBody>
      </p:sp>
      <p:sp>
        <p:nvSpPr>
          <p:cNvPr id="130" name="Google Shape;130;p27"/>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2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2" name="Google Shape;13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33" name="Google Shape;133;p27"/>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pic>
        <p:nvPicPr>
          <p:cNvPr id="134" name="Google Shape;134;p27"/>
          <p:cNvPicPr preferRelativeResize="0"/>
          <p:nvPr/>
        </p:nvPicPr>
        <p:blipFill>
          <a:blip r:embed="rId3">
            <a:alphaModFix/>
          </a:blip>
          <a:stretch>
            <a:fillRect/>
          </a:stretch>
        </p:blipFill>
        <p:spPr>
          <a:xfrm>
            <a:off x="2462200" y="1649400"/>
            <a:ext cx="4870899" cy="14978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4_g_Repaso_bitácora_2">
  <p:cSld name="TITLE_AND_BODY_1_3_2">
    <p:bg>
      <p:bgPr>
        <a:noFill/>
        <a:effectLst/>
      </p:bgPr>
    </p:bg>
    <p:spTree>
      <p:nvGrpSpPr>
        <p:cNvPr id="1" name="Shape 135"/>
        <p:cNvGrpSpPr/>
        <p:nvPr/>
      </p:nvGrpSpPr>
      <p:grpSpPr>
        <a:xfrm>
          <a:off x="0" y="0"/>
          <a:ext cx="0" cy="0"/>
          <a:chOff x="0" y="0"/>
          <a:chExt cx="0" cy="0"/>
        </a:xfrm>
      </p:grpSpPr>
      <p:sp>
        <p:nvSpPr>
          <p:cNvPr id="136" name="Google Shape;136;p28"/>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8" name="Google Shape;13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39" name="Google Shape;139;p28"/>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¡Muéstranos qué hiciste!</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¿Qué cosas te costaron más del ejercicio? ¿Cómo las resolviste? </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¿Cuál el principal aprendizaje que te llevas?</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1600">
                <a:solidFill>
                  <a:srgbClr val="434343"/>
                </a:solidFill>
                <a:latin typeface="Rubik"/>
                <a:ea typeface="Rubik"/>
                <a:cs typeface="Rubik"/>
                <a:sym typeface="Rubik"/>
              </a:rPr>
              <a:t>Si tuvieras que hacerle alguna recomendación a alguien que va a hacer el ejercicio por primera vez, ¿qué le dirías?</a:t>
            </a:r>
            <a:endParaRPr sz="1600">
              <a:solidFill>
                <a:srgbClr val="434343"/>
              </a:solidFill>
              <a:latin typeface="Rubik"/>
              <a:ea typeface="Rubik"/>
              <a:cs typeface="Rubik"/>
              <a:sym typeface="Rubik"/>
            </a:endParaRPr>
          </a:p>
        </p:txBody>
      </p:sp>
      <p:sp>
        <p:nvSpPr>
          <p:cNvPr id="140" name="Google Shape;140;p28"/>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1" name="Google Shape;141;p28"/>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4_g_Repaso_bitácora_2 1">
  <p:cSld name="TITLE_AND_BODY_1_3_2_1">
    <p:bg>
      <p:bgPr>
        <a:noFill/>
        <a:effectLst/>
      </p:bgPr>
    </p:bg>
    <p:spTree>
      <p:nvGrpSpPr>
        <p:cNvPr id="1" name="Shape 142"/>
        <p:cNvGrpSpPr/>
        <p:nvPr/>
      </p:nvGrpSpPr>
      <p:grpSpPr>
        <a:xfrm>
          <a:off x="0" y="0"/>
          <a:ext cx="0" cy="0"/>
          <a:chOff x="0" y="0"/>
          <a:chExt cx="0" cy="0"/>
        </a:xfrm>
      </p:grpSpPr>
      <p:sp>
        <p:nvSpPr>
          <p:cNvPr id="143" name="Google Shape;143;p29"/>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29"/>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45" name="Google Shape;14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46" name="Google Shape;146;p29"/>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1600">
              <a:solidFill>
                <a:srgbClr val="434343"/>
              </a:solidFill>
              <a:latin typeface="Rubik"/>
              <a:ea typeface="Rubik"/>
              <a:cs typeface="Rubik"/>
              <a:sym typeface="Rubik"/>
            </a:endParaRPr>
          </a:p>
        </p:txBody>
      </p:sp>
      <p:sp>
        <p:nvSpPr>
          <p:cNvPr id="147" name="Google Shape;147;p29"/>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8" name="Google Shape;148;p29"/>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4_g_Repaso_bitácora_3">
  <p:cSld name="TITLE_AND_BODY_1_3_3_1">
    <p:bg>
      <p:bgPr>
        <a:noFill/>
        <a:effectLst/>
      </p:bgPr>
    </p:bg>
    <p:spTree>
      <p:nvGrpSpPr>
        <p:cNvPr id="1" name="Shape 149"/>
        <p:cNvGrpSpPr/>
        <p:nvPr/>
      </p:nvGrpSpPr>
      <p:grpSpPr>
        <a:xfrm>
          <a:off x="0" y="0"/>
          <a:ext cx="0" cy="0"/>
          <a:chOff x="0" y="0"/>
          <a:chExt cx="0" cy="0"/>
        </a:xfrm>
      </p:grpSpPr>
      <p:sp>
        <p:nvSpPr>
          <p:cNvPr id="150" name="Google Shape;150;p30"/>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3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52" name="Google Shape;15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53" name="Google Shape;153;p30"/>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54" name="Google Shape;154;p30"/>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sp>
        <p:nvSpPr>
          <p:cNvPr id="155" name="Google Shape;155;p30"/>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_a_Encuestas">
  <p:cSld name="SECTION_HEADER_1_3">
    <p:bg>
      <p:bgPr>
        <a:solidFill>
          <a:srgbClr val="434343"/>
        </a:solidFill>
        <a:effectLst/>
      </p:bgPr>
    </p:bg>
    <p:spTree>
      <p:nvGrpSpPr>
        <p:cNvPr id="1" name="Shape 156"/>
        <p:cNvGrpSpPr/>
        <p:nvPr/>
      </p:nvGrpSpPr>
      <p:grpSpPr>
        <a:xfrm>
          <a:off x="0" y="0"/>
          <a:ext cx="0" cy="0"/>
          <a:chOff x="0" y="0"/>
          <a:chExt cx="0" cy="0"/>
        </a:xfrm>
      </p:grpSpPr>
      <p:pic>
        <p:nvPicPr>
          <p:cNvPr id="157" name="Google Shape;157;p31"/>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158" name="Google Shape;158;p3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159" name="Google Shape;159;p31"/>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_b_Encuestas">
  <p:cSld name="TITLE_AND_BODY_1_1_2">
    <p:bg>
      <p:bgPr>
        <a:noFill/>
        <a:effectLst/>
      </p:bgPr>
    </p:bg>
    <p:spTree>
      <p:nvGrpSpPr>
        <p:cNvPr id="1" name="Shape 160"/>
        <p:cNvGrpSpPr/>
        <p:nvPr/>
      </p:nvGrpSpPr>
      <p:grpSpPr>
        <a:xfrm>
          <a:off x="0" y="0"/>
          <a:ext cx="0" cy="0"/>
          <a:chOff x="0" y="0"/>
          <a:chExt cx="0" cy="0"/>
        </a:xfrm>
      </p:grpSpPr>
      <p:sp>
        <p:nvSpPr>
          <p:cNvPr id="161" name="Google Shape;161;p32"/>
          <p:cNvSpPr/>
          <p:nvPr/>
        </p:nvSpPr>
        <p:spPr>
          <a:xfrm>
            <a:off x="0" y="5100"/>
            <a:ext cx="213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Slide previa a DEMO">
  <p:cSld name="CUSTOM_1">
    <p:bg>
      <p:bgPr>
        <a:solidFill>
          <a:srgbClr val="000000"/>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173" name="Google Shape;173;p35"/>
          <p:cNvPicPr preferRelativeResize="0"/>
          <p:nvPr/>
        </p:nvPicPr>
        <p:blipFill rotWithShape="1">
          <a:blip r:embed="rId2">
            <a:alphaModFix/>
          </a:blip>
          <a:srcRect l="25422" r="25422"/>
          <a:stretch/>
        </p:blipFill>
        <p:spPr>
          <a:xfrm>
            <a:off x="6051450" y="2672225"/>
            <a:ext cx="2261400" cy="2124000"/>
          </a:xfrm>
          <a:prstGeom prst="ellipse">
            <a:avLst/>
          </a:prstGeom>
          <a:noFill/>
          <a:ln w="19050" cap="flat" cmpd="sng">
            <a:solidFill>
              <a:srgbClr val="FFFFFF"/>
            </a:solidFill>
            <a:prstDash val="solid"/>
            <a:round/>
            <a:headEnd type="none" w="sm" len="sm"/>
            <a:tailEnd type="none" w="sm" len="sm"/>
          </a:ln>
        </p:spPr>
      </p:pic>
      <p:sp>
        <p:nvSpPr>
          <p:cNvPr id="174" name="Google Shape;174;p35"/>
          <p:cNvSpPr txBox="1"/>
          <p:nvPr/>
        </p:nvSpPr>
        <p:spPr>
          <a:xfrm>
            <a:off x="729450" y="587675"/>
            <a:ext cx="6360600" cy="151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800" b="1">
                <a:solidFill>
                  <a:srgbClr val="FFFFFF"/>
                </a:solidFill>
                <a:latin typeface="Rubik"/>
                <a:ea typeface="Rubik"/>
                <a:cs typeface="Rubik"/>
                <a:sym typeface="Rubik"/>
              </a:rPr>
              <a:t>¡Preparen sus proyectos para mostrar en la DEMO del encuentro que viene!</a:t>
            </a:r>
            <a:endParaRPr sz="3800" b="1">
              <a:solidFill>
                <a:srgbClr val="FFFFFF"/>
              </a:solidFill>
              <a:latin typeface="Rubik"/>
              <a:ea typeface="Rubik"/>
              <a:cs typeface="Rubik"/>
              <a:sym typeface="Rubi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_ONLY_1">
  <p:cSld name="CAPTION_ONLY_1">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Font typeface="Rubik"/>
              <a:buNone/>
              <a:defRPr>
                <a:latin typeface="Rubik"/>
                <a:ea typeface="Rubik"/>
                <a:cs typeface="Rubik"/>
                <a:sym typeface="Rubik"/>
              </a:defRPr>
            </a:lvl1pPr>
          </a:lstStyle>
          <a:p>
            <a:endParaRPr/>
          </a:p>
        </p:txBody>
      </p:sp>
      <p:sp>
        <p:nvSpPr>
          <p:cNvPr id="177" name="Google Shape;177;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_ONLY_2">
  <p:cSld name="CAPTION_ONLY_2">
    <p:spTree>
      <p:nvGrpSpPr>
        <p:cNvPr id="1" name="Shape 178"/>
        <p:cNvGrpSpPr/>
        <p:nvPr/>
      </p:nvGrpSpPr>
      <p:grpSpPr>
        <a:xfrm>
          <a:off x="0" y="0"/>
          <a:ext cx="0" cy="0"/>
          <a:chOff x="0" y="0"/>
          <a:chExt cx="0" cy="0"/>
        </a:xfrm>
      </p:grpSpPr>
      <p:sp>
        <p:nvSpPr>
          <p:cNvPr id="179" name="Google Shape;179;p3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Font typeface="Rubik"/>
              <a:buNone/>
              <a:defRPr>
                <a:latin typeface="Rubik"/>
                <a:ea typeface="Rubik"/>
                <a:cs typeface="Rubik"/>
                <a:sym typeface="Rubik"/>
              </a:defRPr>
            </a:lvl1pPr>
          </a:lstStyle>
          <a:p>
            <a:endParaRPr/>
          </a:p>
        </p:txBody>
      </p:sp>
      <p:sp>
        <p:nvSpPr>
          <p:cNvPr id="180" name="Google Shape;18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oría y Carrera 4">
  <p:cSld name="TITLE_AND_TWO_COLUMNS_1_2_1_5">
    <p:bg>
      <p:bgPr>
        <a:noFill/>
        <a:effectLst/>
      </p:bgPr>
    </p:bg>
    <p:spTree>
      <p:nvGrpSpPr>
        <p:cNvPr id="1" name="Shape 181"/>
        <p:cNvGrpSpPr/>
        <p:nvPr/>
      </p:nvGrpSpPr>
      <p:grpSpPr>
        <a:xfrm>
          <a:off x="0" y="0"/>
          <a:ext cx="0" cy="0"/>
          <a:chOff x="0" y="0"/>
          <a:chExt cx="0" cy="0"/>
        </a:xfrm>
      </p:grpSpPr>
      <p:sp>
        <p:nvSpPr>
          <p:cNvPr id="182" name="Google Shape;18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183" name="Google Shape;183;p38"/>
          <p:cNvGrpSpPr/>
          <p:nvPr/>
        </p:nvGrpSpPr>
        <p:grpSpPr>
          <a:xfrm>
            <a:off x="830392" y="1191256"/>
            <a:ext cx="745763" cy="45826"/>
            <a:chOff x="4580561" y="2589004"/>
            <a:chExt cx="1064464" cy="25200"/>
          </a:xfrm>
        </p:grpSpPr>
        <p:sp>
          <p:nvSpPr>
            <p:cNvPr id="184" name="Google Shape;184;p38"/>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8"/>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38"/>
          <p:cNvSpPr txBox="1">
            <a:spLocks noGrp="1"/>
          </p:cNvSpPr>
          <p:nvPr>
            <p:ph type="title"/>
          </p:nvPr>
        </p:nvSpPr>
        <p:spPr>
          <a:xfrm>
            <a:off x="729450" y="512675"/>
            <a:ext cx="8033400" cy="103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4_a_Repaso_Carátula">
  <p:cSld name="SECTION_HEADER_1">
    <p:bg>
      <p:bgPr>
        <a:solidFill>
          <a:srgbClr val="009BDE"/>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4" name="Google Shape;24;p4"/>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5" name="Google Shape;25;p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666750" y="862013"/>
            <a:ext cx="7810500" cy="17430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5pPr>
            <a:lvl6pPr marL="177800" marR="0" lvl="5"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6pPr>
            <a:lvl7pPr marL="342900" marR="0" lvl="6"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7pPr>
            <a:lvl8pPr marL="520700" marR="0" lvl="7"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8pPr>
            <a:lvl9pPr marL="685800" marR="0" lvl="8"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9" name="Google Shape;189;p39"/>
          <p:cNvSpPr txBox="1">
            <a:spLocks noGrp="1"/>
          </p:cNvSpPr>
          <p:nvPr>
            <p:ph type="body" idx="1"/>
          </p:nvPr>
        </p:nvSpPr>
        <p:spPr>
          <a:xfrm>
            <a:off x="666750" y="2652713"/>
            <a:ext cx="7810500" cy="5955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0"/>
              </a:spcBef>
              <a:spcAft>
                <a:spcPts val="0"/>
              </a:spcAft>
              <a:buSzPts val="1300"/>
              <a:buNone/>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0" name="Google Shape;19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oría y Carrera 4 1">
  <p:cSld name="TITLE_AND_TWO_COLUMNS_1_2_1_6">
    <p:bg>
      <p:bgPr>
        <a:no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193" name="Google Shape;193;p40"/>
          <p:cNvGrpSpPr/>
          <p:nvPr/>
        </p:nvGrpSpPr>
        <p:grpSpPr>
          <a:xfrm>
            <a:off x="830392" y="1191256"/>
            <a:ext cx="745763" cy="45826"/>
            <a:chOff x="4580561" y="2589004"/>
            <a:chExt cx="1064464" cy="25200"/>
          </a:xfrm>
        </p:grpSpPr>
        <p:sp>
          <p:nvSpPr>
            <p:cNvPr id="194" name="Google Shape;194;p40"/>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0"/>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40"/>
          <p:cNvSpPr txBox="1">
            <a:spLocks noGrp="1"/>
          </p:cNvSpPr>
          <p:nvPr>
            <p:ph type="title"/>
          </p:nvPr>
        </p:nvSpPr>
        <p:spPr>
          <a:xfrm>
            <a:off x="729450" y="512675"/>
            <a:ext cx="8033400" cy="103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2">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9" name="Google Shape;199;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0" name="Google Shape;20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5_a_Teoría_Carátula">
  <p:cSld name="05_a_Teoría_Carátula">
    <p:bg>
      <p:bgPr>
        <a:solidFill>
          <a:srgbClr val="E1446D"/>
        </a:solidFill>
        <a:effectLst/>
      </p:bgPr>
    </p:bg>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51" name="Google Shape;51;p10"/>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52" name="Google Shape;52;p10"/>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extLst>
      <p:ext uri="{BB962C8B-B14F-4D97-AF65-F5344CB8AC3E}">
        <p14:creationId xmlns:p14="http://schemas.microsoft.com/office/powerpoint/2010/main" val="168644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5_c_Teoría">
  <p:cSld name="05_c_Teoría">
    <p:bg>
      <p:bgPr>
        <a:noFill/>
        <a:effectLst/>
      </p:bgPr>
    </p:bg>
    <p:spTree>
      <p:nvGrpSpPr>
        <p:cNvPr id="1" name="Shape 58"/>
        <p:cNvGrpSpPr/>
        <p:nvPr/>
      </p:nvGrpSpPr>
      <p:grpSpPr>
        <a:xfrm>
          <a:off x="0" y="0"/>
          <a:ext cx="0" cy="0"/>
          <a:chOff x="0" y="0"/>
          <a:chExt cx="0" cy="0"/>
        </a:xfrm>
      </p:grpSpPr>
      <p:sp>
        <p:nvSpPr>
          <p:cNvPr id="59" name="Google Shape;59;p12"/>
          <p:cNvSpPr/>
          <p:nvPr/>
        </p:nvSpPr>
        <p:spPr>
          <a:xfrm>
            <a:off x="0" y="5100"/>
            <a:ext cx="213000" cy="51435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937760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5"/>
        <p:cNvGrpSpPr/>
        <p:nvPr/>
      </p:nvGrpSpPr>
      <p:grpSpPr>
        <a:xfrm>
          <a:off x="0" y="0"/>
          <a:ext cx="0" cy="0"/>
          <a:chOff x="0" y="0"/>
          <a:chExt cx="0" cy="0"/>
        </a:xfrm>
      </p:grpSpPr>
      <p:sp>
        <p:nvSpPr>
          <p:cNvPr id="206" name="Google Shape;206;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7" name="Google Shape;207;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1" name="Google Shape;21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4" name="Google Shape;21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6"/>
        <p:cNvGrpSpPr/>
        <p:nvPr/>
      </p:nvGrpSpPr>
      <p:grpSpPr>
        <a:xfrm>
          <a:off x="0" y="0"/>
          <a:ext cx="0" cy="0"/>
          <a:chOff x="0" y="0"/>
          <a:chExt cx="0" cy="0"/>
        </a:xfrm>
      </p:grpSpPr>
      <p:sp>
        <p:nvSpPr>
          <p:cNvPr id="217" name="Google Shape;21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9" name="Google Shape;219;p4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1"/>
        <p:cNvGrpSpPr/>
        <p:nvPr/>
      </p:nvGrpSpPr>
      <p:grpSpPr>
        <a:xfrm>
          <a:off x="0" y="0"/>
          <a:ext cx="0" cy="0"/>
          <a:chOff x="0" y="0"/>
          <a:chExt cx="0" cy="0"/>
        </a:xfrm>
      </p:grpSpPr>
      <p:sp>
        <p:nvSpPr>
          <p:cNvPr id="222" name="Google Shape;22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2_Tema del día">
  <p:cSld name="CUSTOM">
    <p:spTree>
      <p:nvGrpSpPr>
        <p:cNvPr id="1" name="Shape 31"/>
        <p:cNvGrpSpPr/>
        <p:nvPr/>
      </p:nvGrpSpPr>
      <p:grpSpPr>
        <a:xfrm>
          <a:off x="0" y="0"/>
          <a:ext cx="0" cy="0"/>
          <a:chOff x="0" y="0"/>
          <a:chExt cx="0" cy="0"/>
        </a:xfrm>
      </p:grpSpPr>
      <p:sp>
        <p:nvSpPr>
          <p:cNvPr id="32" name="Google Shape;32;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3" name="Google Shape;33;p6"/>
          <p:cNvSpPr txBox="1"/>
          <p:nvPr/>
        </p:nvSpPr>
        <p:spPr>
          <a:xfrm>
            <a:off x="619700" y="284675"/>
            <a:ext cx="68217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9BDE"/>
                </a:solidFill>
                <a:latin typeface="Rubik"/>
                <a:ea typeface="Rubik"/>
                <a:cs typeface="Rubik"/>
                <a:sym typeface="Rubik"/>
              </a:rPr>
              <a:t>TEMA DEL DÍA</a:t>
            </a:r>
            <a:endParaRPr>
              <a:solidFill>
                <a:srgbClr val="009BDE"/>
              </a:solidFill>
              <a:latin typeface="Rubik"/>
              <a:ea typeface="Rubik"/>
              <a:cs typeface="Rubik"/>
              <a:sym typeface="Rubik"/>
            </a:endParaRPr>
          </a:p>
        </p:txBody>
      </p:sp>
      <p:sp>
        <p:nvSpPr>
          <p:cNvPr id="34" name="Google Shape;34;p6"/>
          <p:cNvSpPr txBox="1"/>
          <p:nvPr/>
        </p:nvSpPr>
        <p:spPr>
          <a:xfrm>
            <a:off x="712650" y="790750"/>
            <a:ext cx="71679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Rubik"/>
              <a:ea typeface="Rubik"/>
              <a:cs typeface="Rubik"/>
              <a:sym typeface="Rubik"/>
            </a:endParaRPr>
          </a:p>
        </p:txBody>
      </p:sp>
      <p:sp>
        <p:nvSpPr>
          <p:cNvPr id="35" name="Google Shape;35;p6"/>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4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6" name="Google Shape;226;p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7" name="Google Shape;22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8"/>
        <p:cNvGrpSpPr/>
        <p:nvPr/>
      </p:nvGrpSpPr>
      <p:grpSpPr>
        <a:xfrm>
          <a:off x="0" y="0"/>
          <a:ext cx="0" cy="0"/>
          <a:chOff x="0" y="0"/>
          <a:chExt cx="0" cy="0"/>
        </a:xfrm>
      </p:grpSpPr>
      <p:sp>
        <p:nvSpPr>
          <p:cNvPr id="229" name="Google Shape;229;p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0" name="Google Shape;23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1"/>
        <p:cNvGrpSpPr/>
        <p:nvPr/>
      </p:nvGrpSpPr>
      <p:grpSpPr>
        <a:xfrm>
          <a:off x="0" y="0"/>
          <a:ext cx="0" cy="0"/>
          <a:chOff x="0" y="0"/>
          <a:chExt cx="0" cy="0"/>
        </a:xfrm>
      </p:grpSpPr>
      <p:sp>
        <p:nvSpPr>
          <p:cNvPr id="232" name="Google Shape;23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4" name="Google Shape;234;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5" name="Google Shape;235;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6" name="Google Shape;23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7"/>
        <p:cNvGrpSpPr/>
        <p:nvPr/>
      </p:nvGrpSpPr>
      <p:grpSpPr>
        <a:xfrm>
          <a:off x="0" y="0"/>
          <a:ext cx="0" cy="0"/>
          <a:chOff x="0" y="0"/>
          <a:chExt cx="0" cy="0"/>
        </a:xfrm>
      </p:grpSpPr>
      <p:sp>
        <p:nvSpPr>
          <p:cNvPr id="238" name="Google Shape;238;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39" name="Google Shape;23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0"/>
        <p:cNvGrpSpPr/>
        <p:nvPr/>
      </p:nvGrpSpPr>
      <p:grpSpPr>
        <a:xfrm>
          <a:off x="0" y="0"/>
          <a:ext cx="0" cy="0"/>
          <a:chOff x="0" y="0"/>
          <a:chExt cx="0" cy="0"/>
        </a:xfrm>
      </p:grpSpPr>
      <p:sp>
        <p:nvSpPr>
          <p:cNvPr id="241" name="Google Shape;241;p5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2" name="Google Shape;242;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43" name="Google Shape;24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
        <p:nvSpPr>
          <p:cNvPr id="245" name="Google Shape;24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cámica general_d">
  <p:cSld name="CUSTOM">
    <p:spTree>
      <p:nvGrpSpPr>
        <p:cNvPr id="1" name="Shape 246"/>
        <p:cNvGrpSpPr/>
        <p:nvPr/>
      </p:nvGrpSpPr>
      <p:grpSpPr>
        <a:xfrm>
          <a:off x="0" y="0"/>
          <a:ext cx="0" cy="0"/>
          <a:chOff x="0" y="0"/>
          <a:chExt cx="0" cy="0"/>
        </a:xfrm>
      </p:grpSpPr>
      <p:sp>
        <p:nvSpPr>
          <p:cNvPr id="247" name="Google Shape;247;p54"/>
          <p:cNvSpPr/>
          <p:nvPr/>
        </p:nvSpPr>
        <p:spPr>
          <a:xfrm>
            <a:off x="0" y="5100"/>
            <a:ext cx="2014200" cy="5143500"/>
          </a:xfrm>
          <a:prstGeom prst="rect">
            <a:avLst/>
          </a:prstGeom>
          <a:solidFill>
            <a:srgbClr val="4A00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8" name="Google Shape;248;p54"/>
          <p:cNvPicPr preferRelativeResize="0"/>
          <p:nvPr/>
        </p:nvPicPr>
        <p:blipFill rotWithShape="1">
          <a:blip r:embed="rId2">
            <a:alphaModFix/>
          </a:blip>
          <a:srcRect/>
          <a:stretch/>
        </p:blipFill>
        <p:spPr>
          <a:xfrm>
            <a:off x="762000" y="3758400"/>
            <a:ext cx="490150" cy="623100"/>
          </a:xfrm>
          <a:prstGeom prst="rect">
            <a:avLst/>
          </a:prstGeom>
          <a:noFill/>
          <a:ln>
            <a:noFill/>
          </a:ln>
        </p:spPr>
      </p:pic>
      <p:sp>
        <p:nvSpPr>
          <p:cNvPr id="249" name="Google Shape;249;p54"/>
          <p:cNvSpPr txBox="1">
            <a:spLocks noGrp="1"/>
          </p:cNvSpPr>
          <p:nvPr>
            <p:ph type="title"/>
          </p:nvPr>
        </p:nvSpPr>
        <p:spPr>
          <a:xfrm>
            <a:off x="288750" y="587675"/>
            <a:ext cx="1436700" cy="151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2pPr>
            <a:lvl3pPr lvl="2"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3pPr>
            <a:lvl4pPr lvl="3"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4pPr>
            <a:lvl5pPr lvl="4"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5pPr>
            <a:lvl6pPr lvl="5"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6pPr>
            <a:lvl7pPr lvl="6"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7pPr>
            <a:lvl8pPr lvl="7"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8pPr>
            <a:lvl9pPr lvl="8"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9pPr>
          </a:lstStyle>
          <a:p>
            <a:endParaRPr/>
          </a:p>
        </p:txBody>
      </p:sp>
      <p:sp>
        <p:nvSpPr>
          <p:cNvPr id="250" name="Google Shape;25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2">
  <p:cSld name="TITLE_2">
    <p:bg>
      <p:bgPr>
        <a:solidFill>
          <a:srgbClr val="F3F3F3"/>
        </a:solidFill>
        <a:effectLst/>
      </p:bgPr>
    </p:bg>
    <p:spTree>
      <p:nvGrpSpPr>
        <p:cNvPr id="1" name="Shape 251"/>
        <p:cNvGrpSpPr/>
        <p:nvPr/>
      </p:nvGrpSpPr>
      <p:grpSpPr>
        <a:xfrm>
          <a:off x="0" y="0"/>
          <a:ext cx="0" cy="0"/>
          <a:chOff x="0" y="0"/>
          <a:chExt cx="0" cy="0"/>
        </a:xfrm>
      </p:grpSpPr>
      <p:sp>
        <p:nvSpPr>
          <p:cNvPr id="252" name="Google Shape;252;p55"/>
          <p:cNvSpPr txBox="1">
            <a:spLocks noGrp="1"/>
          </p:cNvSpPr>
          <p:nvPr>
            <p:ph type="ctrTitle"/>
          </p:nvPr>
        </p:nvSpPr>
        <p:spPr>
          <a:xfrm>
            <a:off x="729450" y="878325"/>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500FF"/>
              </a:buClr>
              <a:buSzPts val="4800"/>
              <a:buFont typeface="Rubik"/>
              <a:buNone/>
              <a:defRPr sz="4800" b="1">
                <a:solidFill>
                  <a:srgbClr val="5500FF"/>
                </a:solidFill>
                <a:latin typeface="Rubik"/>
                <a:ea typeface="Rubik"/>
                <a:cs typeface="Rubik"/>
                <a:sym typeface="Rubik"/>
              </a:defRPr>
            </a:lvl1pPr>
            <a:lvl2pPr lvl="1" rtl="0">
              <a:spcBef>
                <a:spcPts val="0"/>
              </a:spcBef>
              <a:spcAft>
                <a:spcPts val="0"/>
              </a:spcAft>
              <a:buClr>
                <a:srgbClr val="5500FF"/>
              </a:buClr>
              <a:buSzPts val="4800"/>
              <a:buNone/>
              <a:defRPr sz="4800">
                <a:solidFill>
                  <a:srgbClr val="5500FF"/>
                </a:solidFill>
              </a:defRPr>
            </a:lvl2pPr>
            <a:lvl3pPr lvl="2" rtl="0">
              <a:spcBef>
                <a:spcPts val="0"/>
              </a:spcBef>
              <a:spcAft>
                <a:spcPts val="0"/>
              </a:spcAft>
              <a:buClr>
                <a:srgbClr val="5500FF"/>
              </a:buClr>
              <a:buSzPts val="4800"/>
              <a:buNone/>
              <a:defRPr sz="4800">
                <a:solidFill>
                  <a:srgbClr val="5500FF"/>
                </a:solidFill>
              </a:defRPr>
            </a:lvl3pPr>
            <a:lvl4pPr lvl="3" rtl="0">
              <a:spcBef>
                <a:spcPts val="0"/>
              </a:spcBef>
              <a:spcAft>
                <a:spcPts val="0"/>
              </a:spcAft>
              <a:buClr>
                <a:srgbClr val="5500FF"/>
              </a:buClr>
              <a:buSzPts val="4800"/>
              <a:buNone/>
              <a:defRPr sz="4800">
                <a:solidFill>
                  <a:srgbClr val="5500FF"/>
                </a:solidFill>
              </a:defRPr>
            </a:lvl4pPr>
            <a:lvl5pPr lvl="4" rtl="0">
              <a:spcBef>
                <a:spcPts val="0"/>
              </a:spcBef>
              <a:spcAft>
                <a:spcPts val="0"/>
              </a:spcAft>
              <a:buClr>
                <a:srgbClr val="5500FF"/>
              </a:buClr>
              <a:buSzPts val="4800"/>
              <a:buNone/>
              <a:defRPr sz="4800">
                <a:solidFill>
                  <a:srgbClr val="5500FF"/>
                </a:solidFill>
              </a:defRPr>
            </a:lvl5pPr>
            <a:lvl6pPr lvl="5" rtl="0">
              <a:spcBef>
                <a:spcPts val="0"/>
              </a:spcBef>
              <a:spcAft>
                <a:spcPts val="0"/>
              </a:spcAft>
              <a:buClr>
                <a:srgbClr val="5500FF"/>
              </a:buClr>
              <a:buSzPts val="4800"/>
              <a:buNone/>
              <a:defRPr sz="4800">
                <a:solidFill>
                  <a:srgbClr val="5500FF"/>
                </a:solidFill>
              </a:defRPr>
            </a:lvl6pPr>
            <a:lvl7pPr lvl="6" rtl="0">
              <a:spcBef>
                <a:spcPts val="0"/>
              </a:spcBef>
              <a:spcAft>
                <a:spcPts val="0"/>
              </a:spcAft>
              <a:buClr>
                <a:srgbClr val="5500FF"/>
              </a:buClr>
              <a:buSzPts val="4800"/>
              <a:buNone/>
              <a:defRPr sz="4800">
                <a:solidFill>
                  <a:srgbClr val="5500FF"/>
                </a:solidFill>
              </a:defRPr>
            </a:lvl7pPr>
            <a:lvl8pPr lvl="7" rtl="0">
              <a:spcBef>
                <a:spcPts val="0"/>
              </a:spcBef>
              <a:spcAft>
                <a:spcPts val="0"/>
              </a:spcAft>
              <a:buClr>
                <a:srgbClr val="5500FF"/>
              </a:buClr>
              <a:buSzPts val="4800"/>
              <a:buNone/>
              <a:defRPr sz="4800">
                <a:solidFill>
                  <a:srgbClr val="5500FF"/>
                </a:solidFill>
              </a:defRPr>
            </a:lvl8pPr>
            <a:lvl9pPr lvl="8" rtl="0">
              <a:spcBef>
                <a:spcPts val="0"/>
              </a:spcBef>
              <a:spcAft>
                <a:spcPts val="0"/>
              </a:spcAft>
              <a:buClr>
                <a:srgbClr val="5500FF"/>
              </a:buClr>
              <a:buSzPts val="4800"/>
              <a:buNone/>
              <a:defRPr sz="4800">
                <a:solidFill>
                  <a:srgbClr val="5500FF"/>
                </a:solidFill>
              </a:defRPr>
            </a:lvl9pPr>
          </a:lstStyle>
          <a:p>
            <a:endParaRPr/>
          </a:p>
        </p:txBody>
      </p:sp>
      <p:sp>
        <p:nvSpPr>
          <p:cNvPr id="253" name="Google Shape;253;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254" name="Google Shape;254;p55"/>
          <p:cNvPicPr preferRelativeResize="0"/>
          <p:nvPr/>
        </p:nvPicPr>
        <p:blipFill rotWithShape="1">
          <a:blip r:embed="rId2">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ctividad práctica CARÁTULA">
  <p:cSld name="SECTION_HEADER_1_1_1">
    <p:bg>
      <p:bgPr>
        <a:solidFill>
          <a:srgbClr val="FCD300"/>
        </a:solidFill>
        <a:effectLst/>
      </p:bgPr>
    </p:bg>
    <p:spTree>
      <p:nvGrpSpPr>
        <p:cNvPr id="1" name="Shape 255"/>
        <p:cNvGrpSpPr/>
        <p:nvPr/>
      </p:nvGrpSpPr>
      <p:grpSpPr>
        <a:xfrm>
          <a:off x="0" y="0"/>
          <a:ext cx="0" cy="0"/>
          <a:chOff x="0" y="0"/>
          <a:chExt cx="0" cy="0"/>
        </a:xfrm>
      </p:grpSpPr>
      <p:sp>
        <p:nvSpPr>
          <p:cNvPr id="256" name="Google Shape;256;p56"/>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3800"/>
              <a:buFont typeface="Rubik"/>
              <a:buNone/>
              <a:defRPr sz="3800" b="1">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a:endParaRPr/>
          </a:p>
        </p:txBody>
      </p:sp>
      <p:pic>
        <p:nvPicPr>
          <p:cNvPr id="257" name="Google Shape;257;p5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258" name="Google Shape;258;p56"/>
          <p:cNvPicPr preferRelativeResize="0"/>
          <p:nvPr/>
        </p:nvPicPr>
        <p:blipFill rotWithShape="1">
          <a:blip r:embed="rId3">
            <a:alphaModFix/>
          </a:blip>
          <a:srcRect b="17115"/>
          <a:stretch/>
        </p:blipFill>
        <p:spPr>
          <a:xfrm>
            <a:off x="6513700" y="2481275"/>
            <a:ext cx="1905024" cy="2662227"/>
          </a:xfrm>
          <a:prstGeom prst="rect">
            <a:avLst/>
          </a:prstGeom>
          <a:noFill/>
          <a:ln>
            <a:noFill/>
          </a:ln>
        </p:spPr>
      </p:pic>
      <p:sp>
        <p:nvSpPr>
          <p:cNvPr id="259" name="Google Shape;25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ca">
  <p:cSld name="CAPTION_ONLY_1">
    <p:spTree>
      <p:nvGrpSpPr>
        <p:cNvPr id="1" name="Shape 260"/>
        <p:cNvGrpSpPr/>
        <p:nvPr/>
      </p:nvGrpSpPr>
      <p:grpSpPr>
        <a:xfrm>
          <a:off x="0" y="0"/>
          <a:ext cx="0" cy="0"/>
          <a:chOff x="0" y="0"/>
          <a:chExt cx="0" cy="0"/>
        </a:xfrm>
      </p:grpSpPr>
      <p:sp>
        <p:nvSpPr>
          <p:cNvPr id="261" name="Google Shape;26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_c_Repaso">
  <p:cSld name="TITLE_AND_BODY_1_1">
    <p:bg>
      <p:bgPr>
        <a:noFill/>
        <a:effectLst/>
      </p:bgPr>
    </p:bg>
    <p:spTree>
      <p:nvGrpSpPr>
        <p:cNvPr id="1" name="Shape 36"/>
        <p:cNvGrpSpPr/>
        <p:nvPr/>
      </p:nvGrpSpPr>
      <p:grpSpPr>
        <a:xfrm>
          <a:off x="0" y="0"/>
          <a:ext cx="0" cy="0"/>
          <a:chOff x="0" y="0"/>
          <a:chExt cx="0" cy="0"/>
        </a:xfrm>
      </p:grpSpPr>
      <p:sp>
        <p:nvSpPr>
          <p:cNvPr id="37" name="Google Shape;37;p7"/>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_ONLY_2">
  <p:cSld name="TITLE_ONLY_2">
    <p:bg>
      <p:bgPr>
        <a:solidFill>
          <a:srgbClr val="F3F3F3"/>
        </a:solidFill>
        <a:effectLst/>
      </p:bgPr>
    </p:bg>
    <p:spTree>
      <p:nvGrpSpPr>
        <p:cNvPr id="1" name="Shape 262"/>
        <p:cNvGrpSpPr/>
        <p:nvPr/>
      </p:nvGrpSpPr>
      <p:grpSpPr>
        <a:xfrm>
          <a:off x="0" y="0"/>
          <a:ext cx="0" cy="0"/>
          <a:chOff x="0" y="0"/>
          <a:chExt cx="0" cy="0"/>
        </a:xfrm>
      </p:grpSpPr>
      <p:sp>
        <p:nvSpPr>
          <p:cNvPr id="263" name="Google Shape;263;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264" name="Google Shape;264;p58"/>
          <p:cNvSpPr/>
          <p:nvPr/>
        </p:nvSpPr>
        <p:spPr>
          <a:xfrm rot="-5400000">
            <a:off x="1182750" y="838850"/>
            <a:ext cx="41100" cy="7458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8"/>
          <p:cNvSpPr txBox="1">
            <a:spLocks noGrp="1"/>
          </p:cNvSpPr>
          <p:nvPr>
            <p:ph type="title"/>
          </p:nvPr>
        </p:nvSpPr>
        <p:spPr>
          <a:xfrm>
            <a:off x="727650" y="512675"/>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a:endParaRPr/>
          </a:p>
        </p:txBody>
      </p:sp>
      <p:pic>
        <p:nvPicPr>
          <p:cNvPr id="266" name="Google Shape;266;p58"/>
          <p:cNvPicPr preferRelativeResize="0"/>
          <p:nvPr/>
        </p:nvPicPr>
        <p:blipFill rotWithShape="1">
          <a:blip r:embed="rId2">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epaso y Herramientas CARÁTULA">
  <p:cSld name="SECTION_HEADER_1">
    <p:bg>
      <p:bgPr>
        <a:solidFill>
          <a:srgbClr val="009BDE"/>
        </a:solidFill>
        <a:effectLst/>
      </p:bgPr>
    </p:bg>
    <p:spTree>
      <p:nvGrpSpPr>
        <p:cNvPr id="1" name="Shape 267"/>
        <p:cNvGrpSpPr/>
        <p:nvPr/>
      </p:nvGrpSpPr>
      <p:grpSpPr>
        <a:xfrm>
          <a:off x="0" y="0"/>
          <a:ext cx="0" cy="0"/>
          <a:chOff x="0" y="0"/>
          <a:chExt cx="0" cy="0"/>
        </a:xfrm>
      </p:grpSpPr>
      <p:pic>
        <p:nvPicPr>
          <p:cNvPr id="268" name="Google Shape;268;p59"/>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69" name="Google Shape;269;p59"/>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70" name="Google Shape;270;p59"/>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
        <p:nvSpPr>
          <p:cNvPr id="271" name="Google Shape;27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Repaso y Herramientas 1">
  <p:cSld name="TITLE_AND_BODY_1">
    <p:bg>
      <p:bgPr>
        <a:noFill/>
        <a:effectLst/>
      </p:bgPr>
    </p:bg>
    <p:spTree>
      <p:nvGrpSpPr>
        <p:cNvPr id="1" name="Shape 272"/>
        <p:cNvGrpSpPr/>
        <p:nvPr/>
      </p:nvGrpSpPr>
      <p:grpSpPr>
        <a:xfrm>
          <a:off x="0" y="0"/>
          <a:ext cx="0" cy="0"/>
          <a:chOff x="0" y="0"/>
          <a:chExt cx="0" cy="0"/>
        </a:xfrm>
      </p:grpSpPr>
      <p:sp>
        <p:nvSpPr>
          <p:cNvPr id="273" name="Google Shape;273;p60"/>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6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75" name="Google Shape;275;p60"/>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9pPr>
          </a:lstStyle>
          <a:p>
            <a:endParaRPr/>
          </a:p>
        </p:txBody>
      </p:sp>
      <p:sp>
        <p:nvSpPr>
          <p:cNvPr id="276" name="Google Shape;276;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1 1">
  <p:cSld name="SECTION_HEADER_1_6">
    <p:bg>
      <p:bgPr>
        <a:solidFill>
          <a:srgbClr val="5500FF"/>
        </a:solidFill>
        <a:effectLst/>
      </p:bgPr>
    </p:bg>
    <p:spTree>
      <p:nvGrpSpPr>
        <p:cNvPr id="1" name="Shape 277"/>
        <p:cNvGrpSpPr/>
        <p:nvPr/>
      </p:nvGrpSpPr>
      <p:grpSpPr>
        <a:xfrm>
          <a:off x="0" y="0"/>
          <a:ext cx="0" cy="0"/>
          <a:chOff x="0" y="0"/>
          <a:chExt cx="0" cy="0"/>
        </a:xfrm>
      </p:grpSpPr>
      <p:grpSp>
        <p:nvGrpSpPr>
          <p:cNvPr id="278" name="Google Shape;278;p61"/>
          <p:cNvGrpSpPr/>
          <p:nvPr/>
        </p:nvGrpSpPr>
        <p:grpSpPr>
          <a:xfrm>
            <a:off x="830392" y="1191256"/>
            <a:ext cx="745763" cy="45826"/>
            <a:chOff x="4580561" y="2589004"/>
            <a:chExt cx="1064464" cy="25200"/>
          </a:xfrm>
        </p:grpSpPr>
        <p:sp>
          <p:nvSpPr>
            <p:cNvPr id="279" name="Google Shape;279;p6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Rubik Light"/>
              <a:buNone/>
              <a:defRPr sz="2600" b="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2pPr>
            <a:lvl3pPr lvl="2"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3pPr>
            <a:lvl4pPr lvl="3"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4pPr>
            <a:lvl5pPr lvl="4"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5pPr>
            <a:lvl6pPr lvl="5"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6pPr>
            <a:lvl7pPr lvl="6"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7pPr>
            <a:lvl8pPr lvl="7"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8pPr>
            <a:lvl9pPr lvl="8"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9pPr>
          </a:lstStyle>
          <a:p>
            <a:endParaRPr/>
          </a:p>
        </p:txBody>
      </p:sp>
      <p:sp>
        <p:nvSpPr>
          <p:cNvPr id="282" name="Google Shape;282;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
        <p:nvSpPr>
          <p:cNvPr id="283" name="Google Shape;283;p61"/>
          <p:cNvSpPr txBox="1">
            <a:spLocks noGrp="1"/>
          </p:cNvSpPr>
          <p:nvPr>
            <p:ph type="title" idx="2"/>
          </p:nvPr>
        </p:nvSpPr>
        <p:spPr>
          <a:xfrm>
            <a:off x="727650" y="512675"/>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rgbClr val="FFFFFF"/>
                </a:solidFill>
                <a:latin typeface="Rubik"/>
                <a:ea typeface="Rubik"/>
                <a:cs typeface="Rubik"/>
                <a:sym typeface="Rubik"/>
              </a:defRPr>
            </a:lvl1pPr>
            <a:lvl2pPr lvl="1" rtl="0">
              <a:spcBef>
                <a:spcPts val="0"/>
              </a:spcBef>
              <a:spcAft>
                <a:spcPts val="0"/>
              </a:spcAft>
              <a:buNone/>
              <a:defRPr>
                <a:solidFill>
                  <a:srgbClr val="FFFFFF"/>
                </a:solidFill>
                <a:latin typeface="Rubik"/>
                <a:ea typeface="Rubik"/>
                <a:cs typeface="Rubik"/>
                <a:sym typeface="Rubik"/>
              </a:defRPr>
            </a:lvl2pPr>
            <a:lvl3pPr lvl="2" rtl="0">
              <a:spcBef>
                <a:spcPts val="0"/>
              </a:spcBef>
              <a:spcAft>
                <a:spcPts val="0"/>
              </a:spcAft>
              <a:buNone/>
              <a:defRPr>
                <a:solidFill>
                  <a:srgbClr val="FFFFFF"/>
                </a:solidFill>
                <a:latin typeface="Rubik"/>
                <a:ea typeface="Rubik"/>
                <a:cs typeface="Rubik"/>
                <a:sym typeface="Rubik"/>
              </a:defRPr>
            </a:lvl3pPr>
            <a:lvl4pPr lvl="3" rtl="0">
              <a:spcBef>
                <a:spcPts val="0"/>
              </a:spcBef>
              <a:spcAft>
                <a:spcPts val="0"/>
              </a:spcAft>
              <a:buNone/>
              <a:defRPr>
                <a:solidFill>
                  <a:srgbClr val="FFFFFF"/>
                </a:solidFill>
                <a:latin typeface="Rubik"/>
                <a:ea typeface="Rubik"/>
                <a:cs typeface="Rubik"/>
                <a:sym typeface="Rubik"/>
              </a:defRPr>
            </a:lvl4pPr>
            <a:lvl5pPr lvl="4" rtl="0">
              <a:spcBef>
                <a:spcPts val="0"/>
              </a:spcBef>
              <a:spcAft>
                <a:spcPts val="0"/>
              </a:spcAft>
              <a:buNone/>
              <a:defRPr>
                <a:solidFill>
                  <a:srgbClr val="FFFFFF"/>
                </a:solidFill>
                <a:latin typeface="Rubik"/>
                <a:ea typeface="Rubik"/>
                <a:cs typeface="Rubik"/>
                <a:sym typeface="Rubik"/>
              </a:defRPr>
            </a:lvl5pPr>
            <a:lvl6pPr lvl="5" rtl="0">
              <a:spcBef>
                <a:spcPts val="0"/>
              </a:spcBef>
              <a:spcAft>
                <a:spcPts val="0"/>
              </a:spcAft>
              <a:buNone/>
              <a:defRPr>
                <a:solidFill>
                  <a:srgbClr val="FFFFFF"/>
                </a:solidFill>
                <a:latin typeface="Rubik"/>
                <a:ea typeface="Rubik"/>
                <a:cs typeface="Rubik"/>
                <a:sym typeface="Rubik"/>
              </a:defRPr>
            </a:lvl6pPr>
            <a:lvl7pPr lvl="6" rtl="0">
              <a:spcBef>
                <a:spcPts val="0"/>
              </a:spcBef>
              <a:spcAft>
                <a:spcPts val="0"/>
              </a:spcAft>
              <a:buNone/>
              <a:defRPr>
                <a:solidFill>
                  <a:srgbClr val="FFFFFF"/>
                </a:solidFill>
                <a:latin typeface="Rubik"/>
                <a:ea typeface="Rubik"/>
                <a:cs typeface="Rubik"/>
                <a:sym typeface="Rubik"/>
              </a:defRPr>
            </a:lvl7pPr>
            <a:lvl8pPr lvl="7" rtl="0">
              <a:spcBef>
                <a:spcPts val="0"/>
              </a:spcBef>
              <a:spcAft>
                <a:spcPts val="0"/>
              </a:spcAft>
              <a:buNone/>
              <a:defRPr>
                <a:solidFill>
                  <a:srgbClr val="FFFFFF"/>
                </a:solidFill>
                <a:latin typeface="Rubik"/>
                <a:ea typeface="Rubik"/>
                <a:cs typeface="Rubik"/>
                <a:sym typeface="Rubik"/>
              </a:defRPr>
            </a:lvl8pPr>
            <a:lvl9pPr lvl="8" rtl="0">
              <a:spcBef>
                <a:spcPts val="0"/>
              </a:spcBef>
              <a:spcAft>
                <a:spcPts val="0"/>
              </a:spcAft>
              <a:buNone/>
              <a:defRPr>
                <a:solidFill>
                  <a:srgbClr val="FFFFFF"/>
                </a:solidFill>
                <a:latin typeface="Rubik"/>
                <a:ea typeface="Rubik"/>
                <a:cs typeface="Rubik"/>
                <a:sym typeface="Rubik"/>
              </a:defRPr>
            </a:lvl9pPr>
          </a:lstStyle>
          <a:p>
            <a:endParaRPr/>
          </a:p>
        </p:txBody>
      </p:sp>
      <p:pic>
        <p:nvPicPr>
          <p:cNvPr id="284" name="Google Shape;284;p61"/>
          <p:cNvPicPr preferRelativeResize="0"/>
          <p:nvPr/>
        </p:nvPicPr>
        <p:blipFill>
          <a:blip r:embed="rId2">
            <a:alphaModFix/>
          </a:blip>
          <a:stretch>
            <a:fillRect/>
          </a:stretch>
        </p:blipFill>
        <p:spPr>
          <a:xfrm>
            <a:off x="8423050" y="4330350"/>
            <a:ext cx="339950" cy="432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oría y Carrera CARÁTULA">
  <p:cSld name="SECTION_HEADER_1_1_2">
    <p:bg>
      <p:bgPr>
        <a:solidFill>
          <a:srgbClr val="E1446D"/>
        </a:solidFill>
        <a:effectLst/>
      </p:bgPr>
    </p:bg>
    <p:spTree>
      <p:nvGrpSpPr>
        <p:cNvPr id="1" name="Shape 285"/>
        <p:cNvGrpSpPr/>
        <p:nvPr/>
      </p:nvGrpSpPr>
      <p:grpSpPr>
        <a:xfrm>
          <a:off x="0" y="0"/>
          <a:ext cx="0" cy="0"/>
          <a:chOff x="0" y="0"/>
          <a:chExt cx="0" cy="0"/>
        </a:xfrm>
      </p:grpSpPr>
      <p:pic>
        <p:nvPicPr>
          <p:cNvPr id="286" name="Google Shape;286;p62"/>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87" name="Google Shape;287;p62"/>
          <p:cNvPicPr preferRelativeResize="0"/>
          <p:nvPr/>
        </p:nvPicPr>
        <p:blipFill rotWithShape="1">
          <a:blip r:embed="rId3">
            <a:alphaModFix/>
          </a:blip>
          <a:srcRect/>
          <a:stretch/>
        </p:blipFill>
        <p:spPr>
          <a:xfrm>
            <a:off x="762000" y="3758400"/>
            <a:ext cx="490150" cy="623100"/>
          </a:xfrm>
          <a:prstGeom prst="rect">
            <a:avLst/>
          </a:prstGeom>
          <a:noFill/>
          <a:ln>
            <a:noFill/>
          </a:ln>
        </p:spPr>
      </p:pic>
      <p:sp>
        <p:nvSpPr>
          <p:cNvPr id="288" name="Google Shape;288;p62"/>
          <p:cNvSpPr txBox="1">
            <a:spLocks noGrp="1"/>
          </p:cNvSpPr>
          <p:nvPr>
            <p:ph type="title"/>
          </p:nvPr>
        </p:nvSpPr>
        <p:spPr>
          <a:xfrm>
            <a:off x="729450" y="587675"/>
            <a:ext cx="5511600" cy="1518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algn="l" rtl="0">
              <a:lnSpc>
                <a:spcPct val="100000"/>
              </a:lnSpc>
              <a:spcBef>
                <a:spcPts val="0"/>
              </a:spcBef>
              <a:spcAft>
                <a:spcPts val="0"/>
              </a:spcAft>
              <a:buClr>
                <a:srgbClr val="FFFFFF"/>
              </a:buClr>
              <a:buSzPts val="3800"/>
              <a:buNone/>
              <a:defRPr sz="3800">
                <a:solidFill>
                  <a:srgbClr val="FFFFFF"/>
                </a:solidFill>
              </a:defRPr>
            </a:lvl2pPr>
            <a:lvl3pPr lvl="2" algn="l" rtl="0">
              <a:lnSpc>
                <a:spcPct val="100000"/>
              </a:lnSpc>
              <a:spcBef>
                <a:spcPts val="0"/>
              </a:spcBef>
              <a:spcAft>
                <a:spcPts val="0"/>
              </a:spcAft>
              <a:buClr>
                <a:srgbClr val="FFFFFF"/>
              </a:buClr>
              <a:buSzPts val="3800"/>
              <a:buNone/>
              <a:defRPr sz="3800">
                <a:solidFill>
                  <a:srgbClr val="FFFFFF"/>
                </a:solidFill>
              </a:defRPr>
            </a:lvl3pPr>
            <a:lvl4pPr lvl="3" algn="l" rtl="0">
              <a:lnSpc>
                <a:spcPct val="100000"/>
              </a:lnSpc>
              <a:spcBef>
                <a:spcPts val="0"/>
              </a:spcBef>
              <a:spcAft>
                <a:spcPts val="0"/>
              </a:spcAft>
              <a:buClr>
                <a:srgbClr val="FFFFFF"/>
              </a:buClr>
              <a:buSzPts val="3800"/>
              <a:buNone/>
              <a:defRPr sz="3800">
                <a:solidFill>
                  <a:srgbClr val="FFFFFF"/>
                </a:solidFill>
              </a:defRPr>
            </a:lvl4pPr>
            <a:lvl5pPr lvl="4" algn="l" rtl="0">
              <a:lnSpc>
                <a:spcPct val="100000"/>
              </a:lnSpc>
              <a:spcBef>
                <a:spcPts val="0"/>
              </a:spcBef>
              <a:spcAft>
                <a:spcPts val="0"/>
              </a:spcAft>
              <a:buClr>
                <a:srgbClr val="FFFFFF"/>
              </a:buClr>
              <a:buSzPts val="3800"/>
              <a:buNone/>
              <a:defRPr sz="3800">
                <a:solidFill>
                  <a:srgbClr val="FFFFFF"/>
                </a:solidFill>
              </a:defRPr>
            </a:lvl5pPr>
            <a:lvl6pPr lvl="5" algn="l" rtl="0">
              <a:lnSpc>
                <a:spcPct val="100000"/>
              </a:lnSpc>
              <a:spcBef>
                <a:spcPts val="0"/>
              </a:spcBef>
              <a:spcAft>
                <a:spcPts val="0"/>
              </a:spcAft>
              <a:buClr>
                <a:srgbClr val="FFFFFF"/>
              </a:buClr>
              <a:buSzPts val="3800"/>
              <a:buNone/>
              <a:defRPr sz="3800">
                <a:solidFill>
                  <a:srgbClr val="FFFFFF"/>
                </a:solidFill>
              </a:defRPr>
            </a:lvl6pPr>
            <a:lvl7pPr lvl="6" algn="l" rtl="0">
              <a:lnSpc>
                <a:spcPct val="100000"/>
              </a:lnSpc>
              <a:spcBef>
                <a:spcPts val="0"/>
              </a:spcBef>
              <a:spcAft>
                <a:spcPts val="0"/>
              </a:spcAft>
              <a:buClr>
                <a:srgbClr val="FFFFFF"/>
              </a:buClr>
              <a:buSzPts val="3800"/>
              <a:buNone/>
              <a:defRPr sz="3800">
                <a:solidFill>
                  <a:srgbClr val="FFFFFF"/>
                </a:solidFill>
              </a:defRPr>
            </a:lvl7pPr>
            <a:lvl8pPr lvl="7" algn="l" rtl="0">
              <a:lnSpc>
                <a:spcPct val="100000"/>
              </a:lnSpc>
              <a:spcBef>
                <a:spcPts val="0"/>
              </a:spcBef>
              <a:spcAft>
                <a:spcPts val="0"/>
              </a:spcAft>
              <a:buClr>
                <a:srgbClr val="FFFFFF"/>
              </a:buClr>
              <a:buSzPts val="3800"/>
              <a:buNone/>
              <a:defRPr sz="3800">
                <a:solidFill>
                  <a:srgbClr val="FFFFFF"/>
                </a:solidFill>
              </a:defRPr>
            </a:lvl8pPr>
            <a:lvl9pPr lvl="8" algn="l" rtl="0">
              <a:lnSpc>
                <a:spcPct val="100000"/>
              </a:lnSpc>
              <a:spcBef>
                <a:spcPts val="0"/>
              </a:spcBef>
              <a:spcAft>
                <a:spcPts val="0"/>
              </a:spcAft>
              <a:buClr>
                <a:srgbClr val="FFFFFF"/>
              </a:buClr>
              <a:buSzPts val="3800"/>
              <a:buNone/>
              <a:defRPr sz="3800">
                <a:solidFill>
                  <a:srgbClr val="FFFFFF"/>
                </a:solidFill>
              </a:defRPr>
            </a:lvl9pPr>
          </a:lstStyle>
          <a:p>
            <a:endParaRPr/>
          </a:p>
        </p:txBody>
      </p:sp>
      <p:sp>
        <p:nvSpPr>
          <p:cNvPr id="289" name="Google Shape;289;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_ONLY_4">
  <p:cSld name="CAPTION_ONLY_4">
    <p:spTree>
      <p:nvGrpSpPr>
        <p:cNvPr id="1" name="Shape 290"/>
        <p:cNvGrpSpPr/>
        <p:nvPr/>
      </p:nvGrpSpPr>
      <p:grpSpPr>
        <a:xfrm>
          <a:off x="0" y="0"/>
          <a:ext cx="0" cy="0"/>
          <a:chOff x="0" y="0"/>
          <a:chExt cx="0" cy="0"/>
        </a:xfrm>
      </p:grpSpPr>
      <p:sp>
        <p:nvSpPr>
          <p:cNvPr id="291" name="Google Shape;291;p6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2" name="Google Shape;292;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_ONLY_7">
  <p:cSld name="CAPTION_ONLY_7">
    <p:spTree>
      <p:nvGrpSpPr>
        <p:cNvPr id="1" name="Shape 293"/>
        <p:cNvGrpSpPr/>
        <p:nvPr/>
      </p:nvGrpSpPr>
      <p:grpSpPr>
        <a:xfrm>
          <a:off x="0" y="0"/>
          <a:ext cx="0" cy="0"/>
          <a:chOff x="0" y="0"/>
          <a:chExt cx="0" cy="0"/>
        </a:xfrm>
      </p:grpSpPr>
      <p:sp>
        <p:nvSpPr>
          <p:cNvPr id="294" name="Google Shape;294;p6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5" name="Google Shape;295;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_ONLY_8">
  <p:cSld name="CAPTION_ONLY_8">
    <p:spTree>
      <p:nvGrpSpPr>
        <p:cNvPr id="1" name="Shape 296"/>
        <p:cNvGrpSpPr/>
        <p:nvPr/>
      </p:nvGrpSpPr>
      <p:grpSpPr>
        <a:xfrm>
          <a:off x="0" y="0"/>
          <a:ext cx="0" cy="0"/>
          <a:chOff x="0" y="0"/>
          <a:chExt cx="0" cy="0"/>
        </a:xfrm>
      </p:grpSpPr>
      <p:sp>
        <p:nvSpPr>
          <p:cNvPr id="297" name="Google Shape;297;p65"/>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8" name="Google Shape;298;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_ONLY_9">
  <p:cSld name="CAPTION_ONLY_9">
    <p:spTree>
      <p:nvGrpSpPr>
        <p:cNvPr id="1" name="Shape 299"/>
        <p:cNvGrpSpPr/>
        <p:nvPr/>
      </p:nvGrpSpPr>
      <p:grpSpPr>
        <a:xfrm>
          <a:off x="0" y="0"/>
          <a:ext cx="0" cy="0"/>
          <a:chOff x="0" y="0"/>
          <a:chExt cx="0" cy="0"/>
        </a:xfrm>
      </p:grpSpPr>
      <p:sp>
        <p:nvSpPr>
          <p:cNvPr id="300" name="Google Shape;300;p6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301" name="Google Shape;301;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ctividad práctica 1">
  <p:cSld name="TITLE_AND_BODY_1_2_1">
    <p:bg>
      <p:bgPr>
        <a:noFill/>
        <a:effectLst/>
      </p:bgPr>
    </p:bg>
    <p:spTree>
      <p:nvGrpSpPr>
        <p:cNvPr id="1" name="Shape 302"/>
        <p:cNvGrpSpPr/>
        <p:nvPr/>
      </p:nvGrpSpPr>
      <p:grpSpPr>
        <a:xfrm>
          <a:off x="0" y="0"/>
          <a:ext cx="0" cy="0"/>
          <a:chOff x="0" y="0"/>
          <a:chExt cx="0" cy="0"/>
        </a:xfrm>
      </p:grpSpPr>
      <p:sp>
        <p:nvSpPr>
          <p:cNvPr id="303" name="Google Shape;303;p67"/>
          <p:cNvSpPr/>
          <p:nvPr/>
        </p:nvSpPr>
        <p:spPr>
          <a:xfrm>
            <a:off x="0" y="5100"/>
            <a:ext cx="2014200" cy="5143500"/>
          </a:xfrm>
          <a:prstGeom prst="rect">
            <a:avLst/>
          </a:prstGeom>
          <a:solidFill>
            <a:srgbClr val="FCD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7"/>
          <p:cNvSpPr txBox="1">
            <a:spLocks noGrp="1"/>
          </p:cNvSpPr>
          <p:nvPr>
            <p:ph type="title"/>
          </p:nvPr>
        </p:nvSpPr>
        <p:spPr>
          <a:xfrm>
            <a:off x="288750" y="587675"/>
            <a:ext cx="1436700" cy="151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430098"/>
              </a:buClr>
              <a:buSzPts val="1800"/>
              <a:buNone/>
              <a:defRPr sz="1800">
                <a:solidFill>
                  <a:srgbClr val="430098"/>
                </a:solidFill>
              </a:defRPr>
            </a:lvl1pPr>
            <a:lvl2pPr lvl="1"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2pPr>
            <a:lvl3pPr lvl="2"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3pPr>
            <a:lvl4pPr lvl="3"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4pPr>
            <a:lvl5pPr lvl="4"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5pPr>
            <a:lvl6pPr lvl="5"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6pPr>
            <a:lvl7pPr lvl="6"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7pPr>
            <a:lvl8pPr lvl="7"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8pPr>
            <a:lvl9pPr lvl="8"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9pPr>
          </a:lstStyle>
          <a:p>
            <a:endParaRPr/>
          </a:p>
        </p:txBody>
      </p:sp>
      <p:pic>
        <p:nvPicPr>
          <p:cNvPr id="305" name="Google Shape;305;p67"/>
          <p:cNvPicPr preferRelativeResize="0"/>
          <p:nvPr/>
        </p:nvPicPr>
        <p:blipFill rotWithShape="1">
          <a:blip r:embed="rId2">
            <a:alphaModFix/>
          </a:blip>
          <a:srcRect/>
          <a:stretch/>
        </p:blipFill>
        <p:spPr>
          <a:xfrm>
            <a:off x="762000" y="3759644"/>
            <a:ext cx="490150" cy="620594"/>
          </a:xfrm>
          <a:prstGeom prst="rect">
            <a:avLst/>
          </a:prstGeom>
          <a:noFill/>
          <a:ln>
            <a:noFill/>
          </a:ln>
        </p:spPr>
      </p:pic>
      <p:sp>
        <p:nvSpPr>
          <p:cNvPr id="306" name="Google Shape;306;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4_d_Repaso" type="twoColTx">
  <p:cSld name="TITLE_AND_TWO_COLUMNS">
    <p:bg>
      <p:bgPr>
        <a:noFill/>
        <a:effectLst/>
      </p:bgPr>
    </p:bg>
    <p:spTree>
      <p:nvGrpSpPr>
        <p:cNvPr id="1" name="Shape 39"/>
        <p:cNvGrpSpPr/>
        <p:nvPr/>
      </p:nvGrpSpPr>
      <p:grpSpPr>
        <a:xfrm>
          <a:off x="0" y="0"/>
          <a:ext cx="0" cy="0"/>
          <a:chOff x="0" y="0"/>
          <a:chExt cx="0" cy="0"/>
        </a:xfrm>
      </p:grpSpPr>
      <p:sp>
        <p:nvSpPr>
          <p:cNvPr id="40" name="Google Shape;40;p8"/>
          <p:cNvSpPr/>
          <p:nvPr/>
        </p:nvSpPr>
        <p:spPr>
          <a:xfrm>
            <a:off x="0" y="0"/>
            <a:ext cx="9144000" cy="11877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727650" y="169200"/>
            <a:ext cx="7808700" cy="101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2pPr>
            <a:lvl3pPr lvl="2"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3pPr>
            <a:lvl4pPr lvl="3"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4pPr>
            <a:lvl5pPr lvl="4"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5pPr>
            <a:lvl6pPr lvl="5"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6pPr>
            <a:lvl7pPr lvl="6"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7pPr>
            <a:lvl8pPr lvl="7"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8pPr>
            <a:lvl9pPr lvl="8"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9pPr>
          </a:lstStyle>
          <a:p>
            <a:endParaRPr/>
          </a:p>
        </p:txBody>
      </p:sp>
      <p:sp>
        <p:nvSpPr>
          <p:cNvPr id="42" name="Google Shape;4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oría y Carrera 4">
  <p:cSld name="TITLE_AND_TWO_COLUMNS_1_2_1">
    <p:bg>
      <p:bgPr>
        <a:noFill/>
        <a:effectLst/>
      </p:bgPr>
    </p:bg>
    <p:spTree>
      <p:nvGrpSpPr>
        <p:cNvPr id="1" name="Shape 307"/>
        <p:cNvGrpSpPr/>
        <p:nvPr/>
      </p:nvGrpSpPr>
      <p:grpSpPr>
        <a:xfrm>
          <a:off x="0" y="0"/>
          <a:ext cx="0" cy="0"/>
          <a:chOff x="0" y="0"/>
          <a:chExt cx="0" cy="0"/>
        </a:xfrm>
      </p:grpSpPr>
      <p:sp>
        <p:nvSpPr>
          <p:cNvPr id="308" name="Google Shape;30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309" name="Google Shape;309;p68"/>
          <p:cNvGrpSpPr/>
          <p:nvPr/>
        </p:nvGrpSpPr>
        <p:grpSpPr>
          <a:xfrm>
            <a:off x="830392" y="1191256"/>
            <a:ext cx="745763" cy="45826"/>
            <a:chOff x="4580561" y="2589004"/>
            <a:chExt cx="1064464" cy="25200"/>
          </a:xfrm>
        </p:grpSpPr>
        <p:sp>
          <p:nvSpPr>
            <p:cNvPr id="310" name="Google Shape;310;p68"/>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8"/>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68"/>
          <p:cNvSpPr txBox="1"/>
          <p:nvPr/>
        </p:nvSpPr>
        <p:spPr>
          <a:xfrm>
            <a:off x="717025" y="445150"/>
            <a:ext cx="7839600" cy="7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0098"/>
              </a:buClr>
              <a:buSzPts val="2800"/>
              <a:buFont typeface="Rubik"/>
              <a:buNone/>
            </a:pPr>
            <a:r>
              <a:rPr lang="es" sz="2800" b="1">
                <a:solidFill>
                  <a:srgbClr val="430098"/>
                </a:solidFill>
                <a:latin typeface="Rubik"/>
                <a:ea typeface="Rubik"/>
                <a:cs typeface="Rubik"/>
                <a:sym typeface="Rubik"/>
              </a:rPr>
              <a:t>Para la próxima</a:t>
            </a:r>
            <a:endParaRPr sz="2800" b="1">
              <a:solidFill>
                <a:srgbClr val="430098"/>
              </a:solidFill>
              <a:latin typeface="Rubik"/>
              <a:ea typeface="Rubik"/>
              <a:cs typeface="Rubik"/>
              <a:sym typeface="Rubik"/>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cámica general_c">
  <p:cSld name="TITLE_AND_BODY_1_1_1_2">
    <p:bg>
      <p:bgPr>
        <a:noFill/>
        <a:effectLst/>
      </p:bgPr>
    </p:bg>
    <p:spTree>
      <p:nvGrpSpPr>
        <p:cNvPr id="1" name="Shape 313"/>
        <p:cNvGrpSpPr/>
        <p:nvPr/>
      </p:nvGrpSpPr>
      <p:grpSpPr>
        <a:xfrm>
          <a:off x="0" y="0"/>
          <a:ext cx="0" cy="0"/>
          <a:chOff x="0" y="0"/>
          <a:chExt cx="0" cy="0"/>
        </a:xfrm>
      </p:grpSpPr>
      <p:sp>
        <p:nvSpPr>
          <p:cNvPr id="314" name="Google Shape;314;p69"/>
          <p:cNvSpPr/>
          <p:nvPr/>
        </p:nvSpPr>
        <p:spPr>
          <a:xfrm>
            <a:off x="0" y="5100"/>
            <a:ext cx="213000" cy="5143500"/>
          </a:xfrm>
          <a:prstGeom prst="rect">
            <a:avLst/>
          </a:prstGeom>
          <a:solidFill>
            <a:srgbClr val="4A00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pic>
        <p:nvPicPr>
          <p:cNvPr id="316" name="Google Shape;316;p69"/>
          <p:cNvPicPr preferRelativeResize="0"/>
          <p:nvPr/>
        </p:nvPicPr>
        <p:blipFill>
          <a:blip r:embed="rId2">
            <a:alphaModFix/>
          </a:blip>
          <a:stretch>
            <a:fillRect/>
          </a:stretch>
        </p:blipFill>
        <p:spPr>
          <a:xfrm>
            <a:off x="382067" y="4615576"/>
            <a:ext cx="310866"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2_Tema del día">
  <p:cSld name="CUSTOM_1">
    <p:spTree>
      <p:nvGrpSpPr>
        <p:cNvPr id="1" name="Shape 317"/>
        <p:cNvGrpSpPr/>
        <p:nvPr/>
      </p:nvGrpSpPr>
      <p:grpSpPr>
        <a:xfrm>
          <a:off x="0" y="0"/>
          <a:ext cx="0" cy="0"/>
          <a:chOff x="0" y="0"/>
          <a:chExt cx="0" cy="0"/>
        </a:xfrm>
      </p:grpSpPr>
      <p:sp>
        <p:nvSpPr>
          <p:cNvPr id="318" name="Google Shape;318;p7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19" name="Google Shape;319;p70"/>
          <p:cNvSpPr txBox="1"/>
          <p:nvPr/>
        </p:nvSpPr>
        <p:spPr>
          <a:xfrm>
            <a:off x="619700" y="284675"/>
            <a:ext cx="68217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9BDE"/>
                </a:solidFill>
                <a:latin typeface="Rubik"/>
                <a:ea typeface="Rubik"/>
                <a:cs typeface="Rubik"/>
                <a:sym typeface="Rubik"/>
              </a:rPr>
              <a:t>TEMA DEL DÍA</a:t>
            </a:r>
            <a:endParaRPr>
              <a:solidFill>
                <a:srgbClr val="009BDE"/>
              </a:solidFill>
              <a:latin typeface="Rubik"/>
              <a:ea typeface="Rubik"/>
              <a:cs typeface="Rubik"/>
              <a:sym typeface="Rubik"/>
            </a:endParaRPr>
          </a:p>
        </p:txBody>
      </p:sp>
      <p:sp>
        <p:nvSpPr>
          <p:cNvPr id="320" name="Google Shape;320;p70"/>
          <p:cNvSpPr txBox="1"/>
          <p:nvPr/>
        </p:nvSpPr>
        <p:spPr>
          <a:xfrm>
            <a:off x="712650" y="790750"/>
            <a:ext cx="71679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Rubik"/>
              <a:ea typeface="Rubik"/>
              <a:cs typeface="Rubik"/>
              <a:sym typeface="Rubik"/>
            </a:endParaRPr>
          </a:p>
        </p:txBody>
      </p:sp>
      <p:sp>
        <p:nvSpPr>
          <p:cNvPr id="321" name="Google Shape;321;p70"/>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2_Agenda">
  <p:cSld name="SECTION_HEADER_2">
    <p:bg>
      <p:bgPr>
        <a:noFill/>
        <a:effectLst/>
      </p:bgPr>
    </p:bg>
    <p:spTree>
      <p:nvGrpSpPr>
        <p:cNvPr id="1" name="Shape 322"/>
        <p:cNvGrpSpPr/>
        <p:nvPr/>
      </p:nvGrpSpPr>
      <p:grpSpPr>
        <a:xfrm>
          <a:off x="0" y="0"/>
          <a:ext cx="0" cy="0"/>
          <a:chOff x="0" y="0"/>
          <a:chExt cx="0" cy="0"/>
        </a:xfrm>
      </p:grpSpPr>
      <p:grpSp>
        <p:nvGrpSpPr>
          <p:cNvPr id="323" name="Google Shape;323;p71"/>
          <p:cNvGrpSpPr/>
          <p:nvPr/>
        </p:nvGrpSpPr>
        <p:grpSpPr>
          <a:xfrm>
            <a:off x="830392" y="1191256"/>
            <a:ext cx="745763" cy="45826"/>
            <a:chOff x="4580561" y="2589004"/>
            <a:chExt cx="1064464" cy="25200"/>
          </a:xfrm>
        </p:grpSpPr>
        <p:sp>
          <p:nvSpPr>
            <p:cNvPr id="324" name="Google Shape;324;p71"/>
            <p:cNvSpPr/>
            <p:nvPr/>
          </p:nvSpPr>
          <p:spPr>
            <a:xfrm rot="-5400000">
              <a:off x="5366325" y="2335504"/>
              <a:ext cx="25200" cy="5322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1"/>
            <p:cNvSpPr/>
            <p:nvPr/>
          </p:nvSpPr>
          <p:spPr>
            <a:xfrm rot="-5400000">
              <a:off x="4836311" y="2333254"/>
              <a:ext cx="25200" cy="5367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7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pic>
        <p:nvPicPr>
          <p:cNvPr id="327" name="Google Shape;327;p71"/>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328" name="Google Shape;328;p71"/>
          <p:cNvSpPr txBox="1"/>
          <p:nvPr/>
        </p:nvSpPr>
        <p:spPr>
          <a:xfrm>
            <a:off x="727650" y="512675"/>
            <a:ext cx="7688700" cy="5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800" b="1">
                <a:solidFill>
                  <a:srgbClr val="5500FF"/>
                </a:solidFill>
                <a:latin typeface="Rubik"/>
                <a:ea typeface="Rubik"/>
                <a:cs typeface="Rubik"/>
                <a:sym typeface="Rubik"/>
              </a:rPr>
              <a:t>Agenda</a:t>
            </a:r>
            <a:endParaRPr sz="2800" b="1">
              <a:solidFill>
                <a:srgbClr val="5500FF"/>
              </a:solidFill>
              <a:latin typeface="Rubik"/>
              <a:ea typeface="Rubik"/>
              <a:cs typeface="Rubik"/>
              <a:sym typeface="Rubik"/>
            </a:endParaRPr>
          </a:p>
        </p:txBody>
      </p:sp>
      <p:pic>
        <p:nvPicPr>
          <p:cNvPr id="329" name="Google Shape;329;p71"/>
          <p:cNvPicPr preferRelativeResize="0"/>
          <p:nvPr/>
        </p:nvPicPr>
        <p:blipFill rotWithShape="1">
          <a:blip r:embed="rId3">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Repaso y Herramientas 2">
  <p:cSld name="TITLE_AND_BODY_1_1">
    <p:bg>
      <p:bgPr>
        <a:noFill/>
        <a:effectLst/>
      </p:bgPr>
    </p:bg>
    <p:spTree>
      <p:nvGrpSpPr>
        <p:cNvPr id="1" name="Shape 330"/>
        <p:cNvGrpSpPr/>
        <p:nvPr/>
      </p:nvGrpSpPr>
      <p:grpSpPr>
        <a:xfrm>
          <a:off x="0" y="0"/>
          <a:ext cx="0" cy="0"/>
          <a:chOff x="0" y="0"/>
          <a:chExt cx="0" cy="0"/>
        </a:xfrm>
      </p:grpSpPr>
      <p:sp>
        <p:nvSpPr>
          <p:cNvPr id="331" name="Google Shape;331;p72"/>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4_g_Repaso_encuentro_1">
  <p:cSld name="TITLE_AND_BODY_1_3">
    <p:bg>
      <p:bgPr>
        <a:noFill/>
        <a:effectLst/>
      </p:bgPr>
    </p:bg>
    <p:spTree>
      <p:nvGrpSpPr>
        <p:cNvPr id="1" name="Shape 333"/>
        <p:cNvGrpSpPr/>
        <p:nvPr/>
      </p:nvGrpSpPr>
      <p:grpSpPr>
        <a:xfrm>
          <a:off x="0" y="0"/>
          <a:ext cx="0" cy="0"/>
          <a:chOff x="0" y="0"/>
          <a:chExt cx="0" cy="0"/>
        </a:xfrm>
      </p:grpSpPr>
      <p:sp>
        <p:nvSpPr>
          <p:cNvPr id="334" name="Google Shape;334;p73"/>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7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36" name="Google Shape;336;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37" name="Google Shape;337;p73"/>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38" name="Google Shape;338;p73"/>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¡Muéstranos qué hiciste!</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¿Qué cosas te costaron más del ejercicio? ¿Cómo las resolviste? </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¿Cuál el principal aprendizaje que te llevas?</a:t>
            </a:r>
            <a:endParaRPr>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a:solidFill>
                  <a:srgbClr val="434343"/>
                </a:solidFill>
                <a:latin typeface="Rubik"/>
                <a:ea typeface="Rubik"/>
                <a:cs typeface="Rubik"/>
                <a:sym typeface="Rubik"/>
              </a:rPr>
              <a:t>Si tuvieras que hacerle alguna recomendación a alguien que va a hacer el ejercicio por primera vez, ¿qué le dirías?</a:t>
            </a:r>
            <a:endParaRPr>
              <a:solidFill>
                <a:srgbClr val="434343"/>
              </a:solidFill>
              <a:latin typeface="Rubik"/>
              <a:ea typeface="Rubik"/>
              <a:cs typeface="Rubik"/>
              <a:sym typeface="Rubik"/>
            </a:endParaRPr>
          </a:p>
        </p:txBody>
      </p:sp>
      <p:pic>
        <p:nvPicPr>
          <p:cNvPr id="339" name="Google Shape;339;p73"/>
          <p:cNvPicPr preferRelativeResize="0"/>
          <p:nvPr/>
        </p:nvPicPr>
        <p:blipFill rotWithShape="1">
          <a:blip r:embed="rId3">
            <a:alphaModFix/>
          </a:blip>
          <a:srcRect l="2340" t="21426" r="5135" b="22349"/>
          <a:stretch/>
        </p:blipFill>
        <p:spPr>
          <a:xfrm>
            <a:off x="4412500" y="3493850"/>
            <a:ext cx="3620000" cy="1649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4_g_Repaso_encuentro_2">
  <p:cSld name="TITLE_AND_BODY_1_3_3">
    <p:bg>
      <p:bgPr>
        <a:noFill/>
        <a:effectLst/>
      </p:bgPr>
    </p:bg>
    <p:spTree>
      <p:nvGrpSpPr>
        <p:cNvPr id="1" name="Shape 340"/>
        <p:cNvGrpSpPr/>
        <p:nvPr/>
      </p:nvGrpSpPr>
      <p:grpSpPr>
        <a:xfrm>
          <a:off x="0" y="0"/>
          <a:ext cx="0" cy="0"/>
          <a:chOff x="0" y="0"/>
          <a:chExt cx="0" cy="0"/>
        </a:xfrm>
      </p:grpSpPr>
      <p:sp>
        <p:nvSpPr>
          <p:cNvPr id="341" name="Google Shape;341;p74"/>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74"/>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43" name="Google Shape;34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44" name="Google Shape;344;p74"/>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45" name="Google Shape;345;p74"/>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pic>
        <p:nvPicPr>
          <p:cNvPr id="346" name="Google Shape;346;p74"/>
          <p:cNvPicPr preferRelativeResize="0"/>
          <p:nvPr/>
        </p:nvPicPr>
        <p:blipFill rotWithShape="1">
          <a:blip r:embed="rId3">
            <a:alphaModFix/>
          </a:blip>
          <a:srcRect l="10745" t="15514" r="17234" b="15223"/>
          <a:stretch/>
        </p:blipFill>
        <p:spPr>
          <a:xfrm>
            <a:off x="4839700" y="2972275"/>
            <a:ext cx="3010200" cy="217122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4_g_Repaso_bitácora_1">
  <p:cSld name="TITLE_AND_BODY_1_3_3_2">
    <p:bg>
      <p:bgPr>
        <a:noFill/>
        <a:effectLst/>
      </p:bgPr>
    </p:bg>
    <p:spTree>
      <p:nvGrpSpPr>
        <p:cNvPr id="1" name="Shape 347"/>
        <p:cNvGrpSpPr/>
        <p:nvPr/>
      </p:nvGrpSpPr>
      <p:grpSpPr>
        <a:xfrm>
          <a:off x="0" y="0"/>
          <a:ext cx="0" cy="0"/>
          <a:chOff x="0" y="0"/>
          <a:chExt cx="0" cy="0"/>
        </a:xfrm>
      </p:grpSpPr>
      <p:sp>
        <p:nvSpPr>
          <p:cNvPr id="348" name="Google Shape;348;p75"/>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1600" b="1">
                <a:solidFill>
                  <a:srgbClr val="009BDE"/>
                </a:solidFill>
                <a:latin typeface="Rubik"/>
                <a:ea typeface="Rubik"/>
                <a:cs typeface="Rubik"/>
                <a:sym typeface="Rubik"/>
              </a:rPr>
              <a:t>TEMAS BITÁCORA</a:t>
            </a:r>
            <a:endParaRPr sz="1600">
              <a:solidFill>
                <a:srgbClr val="434343"/>
              </a:solidFill>
              <a:latin typeface="Rubik"/>
              <a:ea typeface="Rubik"/>
              <a:cs typeface="Rubik"/>
              <a:sym typeface="Rubik"/>
            </a:endParaRPr>
          </a:p>
        </p:txBody>
      </p:sp>
      <p:sp>
        <p:nvSpPr>
          <p:cNvPr id="349" name="Google Shape;349;p75"/>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7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1" name="Google Shape;351;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52" name="Google Shape;352;p75"/>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pic>
        <p:nvPicPr>
          <p:cNvPr id="353" name="Google Shape;353;p75"/>
          <p:cNvPicPr preferRelativeResize="0"/>
          <p:nvPr/>
        </p:nvPicPr>
        <p:blipFill>
          <a:blip r:embed="rId3">
            <a:alphaModFix/>
          </a:blip>
          <a:stretch>
            <a:fillRect/>
          </a:stretch>
        </p:blipFill>
        <p:spPr>
          <a:xfrm>
            <a:off x="2462200" y="1649400"/>
            <a:ext cx="4870899" cy="14978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4_g_Repaso_bitácora_2 1">
  <p:cSld name="TITLE_AND_BODY_1_3_2_1">
    <p:bg>
      <p:bgPr>
        <a:noFill/>
        <a:effectLst/>
      </p:bgPr>
    </p:bg>
    <p:spTree>
      <p:nvGrpSpPr>
        <p:cNvPr id="1" name="Shape 354"/>
        <p:cNvGrpSpPr/>
        <p:nvPr/>
      </p:nvGrpSpPr>
      <p:grpSpPr>
        <a:xfrm>
          <a:off x="0" y="0"/>
          <a:ext cx="0" cy="0"/>
          <a:chOff x="0" y="0"/>
          <a:chExt cx="0" cy="0"/>
        </a:xfrm>
      </p:grpSpPr>
      <p:sp>
        <p:nvSpPr>
          <p:cNvPr id="355" name="Google Shape;355;p76"/>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7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7" name="Google Shape;357;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58" name="Google Shape;358;p76"/>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1600">
              <a:solidFill>
                <a:srgbClr val="434343"/>
              </a:solidFill>
              <a:latin typeface="Rubik"/>
              <a:ea typeface="Rubik"/>
              <a:cs typeface="Rubik"/>
              <a:sym typeface="Rubik"/>
            </a:endParaRPr>
          </a:p>
        </p:txBody>
      </p:sp>
      <p:sp>
        <p:nvSpPr>
          <p:cNvPr id="359" name="Google Shape;359;p76"/>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60" name="Google Shape;360;p76"/>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4_g_Repaso_bitácora_3">
  <p:cSld name="TITLE_AND_BODY_1_3_3_1">
    <p:bg>
      <p:bgPr>
        <a:noFill/>
        <a:effectLst/>
      </p:bgPr>
    </p:bg>
    <p:spTree>
      <p:nvGrpSpPr>
        <p:cNvPr id="1" name="Shape 361"/>
        <p:cNvGrpSpPr/>
        <p:nvPr/>
      </p:nvGrpSpPr>
      <p:grpSpPr>
        <a:xfrm>
          <a:off x="0" y="0"/>
          <a:ext cx="0" cy="0"/>
          <a:chOff x="0" y="0"/>
          <a:chExt cx="0" cy="0"/>
        </a:xfrm>
      </p:grpSpPr>
      <p:sp>
        <p:nvSpPr>
          <p:cNvPr id="362" name="Google Shape;362;p77"/>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7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64" name="Google Shape;364;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65" name="Google Shape;365;p77"/>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66" name="Google Shape;366;p77"/>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sp>
        <p:nvSpPr>
          <p:cNvPr id="367" name="Google Shape;367;p77"/>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4_e_Repaso">
  <p:cSld name="TITLE_AND_TWO_COLUMNS_1_2_1_1">
    <p:bg>
      <p:bgPr>
        <a:no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45" name="Google Shape;45;p9"/>
          <p:cNvGrpSpPr/>
          <p:nvPr/>
        </p:nvGrpSpPr>
        <p:grpSpPr>
          <a:xfrm>
            <a:off x="830392" y="1191256"/>
            <a:ext cx="745763" cy="45826"/>
            <a:chOff x="4580561" y="2589004"/>
            <a:chExt cx="1064464" cy="25200"/>
          </a:xfrm>
        </p:grpSpPr>
        <p:sp>
          <p:nvSpPr>
            <p:cNvPr id="46" name="Google Shape;46;p9"/>
            <p:cNvSpPr/>
            <p:nvPr/>
          </p:nvSpPr>
          <p:spPr>
            <a:xfrm rot="-5400000">
              <a:off x="5366325" y="2335504"/>
              <a:ext cx="25200" cy="5322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4836311" y="2333254"/>
              <a:ext cx="25200" cy="5367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9"/>
          <p:cNvSpPr txBox="1">
            <a:spLocks noGrp="1"/>
          </p:cNvSpPr>
          <p:nvPr>
            <p:ph type="title"/>
          </p:nvPr>
        </p:nvSpPr>
        <p:spPr>
          <a:xfrm>
            <a:off x="729450" y="512675"/>
            <a:ext cx="8033400" cy="104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eoría y Carrera CARÁTULA 1">
  <p:cSld name="SECTION_HEADER_1_1_3">
    <p:bg>
      <p:bgPr>
        <a:solidFill>
          <a:srgbClr val="E1446D"/>
        </a:solidFill>
        <a:effectLst/>
      </p:bgPr>
    </p:bg>
    <p:spTree>
      <p:nvGrpSpPr>
        <p:cNvPr id="1" name="Shape 368"/>
        <p:cNvGrpSpPr/>
        <p:nvPr/>
      </p:nvGrpSpPr>
      <p:grpSpPr>
        <a:xfrm>
          <a:off x="0" y="0"/>
          <a:ext cx="0" cy="0"/>
          <a:chOff x="0" y="0"/>
          <a:chExt cx="0" cy="0"/>
        </a:xfrm>
      </p:grpSpPr>
      <p:pic>
        <p:nvPicPr>
          <p:cNvPr id="369" name="Google Shape;369;p78"/>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370" name="Google Shape;370;p78"/>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71" name="Google Shape;371;p78"/>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5_b_Teoría">
  <p:cSld name="TITLE_AND_BODY_1_2">
    <p:bg>
      <p:bgPr>
        <a:noFill/>
        <a:effectLst/>
      </p:bgPr>
    </p:bg>
    <p:spTree>
      <p:nvGrpSpPr>
        <p:cNvPr id="1" name="Shape 53"/>
        <p:cNvGrpSpPr/>
        <p:nvPr/>
      </p:nvGrpSpPr>
      <p:grpSpPr>
        <a:xfrm>
          <a:off x="0" y="0"/>
          <a:ext cx="0" cy="0"/>
          <a:chOff x="0" y="0"/>
          <a:chExt cx="0" cy="0"/>
        </a:xfrm>
      </p:grpSpPr>
      <p:sp>
        <p:nvSpPr>
          <p:cNvPr id="54" name="Google Shape;54;p11"/>
          <p:cNvSpPr/>
          <p:nvPr/>
        </p:nvSpPr>
        <p:spPr>
          <a:xfrm>
            <a:off x="0" y="5100"/>
            <a:ext cx="2014200" cy="51435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56" name="Google Shape;56;p11"/>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9pPr>
          </a:lstStyle>
          <a:p>
            <a:endParaRPr/>
          </a:p>
        </p:txBody>
      </p:sp>
      <p:sp>
        <p:nvSpPr>
          <p:cNvPr id="57" name="Google Shape;5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5_d_Teoría">
  <p:cSld name="TITLE_AND_TWO_COLUMNS_1_2">
    <p:bg>
      <p:bgPr>
        <a:no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67" name="Google Shape;67;p14"/>
          <p:cNvGrpSpPr/>
          <p:nvPr/>
        </p:nvGrpSpPr>
        <p:grpSpPr>
          <a:xfrm>
            <a:off x="830392" y="1191256"/>
            <a:ext cx="745763" cy="45826"/>
            <a:chOff x="4580561" y="2589004"/>
            <a:chExt cx="1064464" cy="25200"/>
          </a:xfrm>
        </p:grpSpPr>
        <p:sp>
          <p:nvSpPr>
            <p:cNvPr id="68" name="Google Shape;68;p14"/>
            <p:cNvSpPr/>
            <p:nvPr/>
          </p:nvSpPr>
          <p:spPr>
            <a:xfrm rot="-5400000">
              <a:off x="5366325" y="2335504"/>
              <a:ext cx="25200" cy="5322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rot="-5400000">
              <a:off x="4836311" y="2333254"/>
              <a:ext cx="25200" cy="5367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4"/>
          <p:cNvSpPr txBox="1">
            <a:spLocks noGrp="1"/>
          </p:cNvSpPr>
          <p:nvPr>
            <p:ph type="title"/>
          </p:nvPr>
        </p:nvSpPr>
        <p:spPr>
          <a:xfrm>
            <a:off x="729450" y="512675"/>
            <a:ext cx="8033400" cy="1001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ubik Light"/>
              <a:buNone/>
              <a:defRPr sz="2800">
                <a:latin typeface="Rubik Light"/>
                <a:ea typeface="Rubik Light"/>
                <a:cs typeface="Rubik Light"/>
                <a:sym typeface="Rubik Light"/>
              </a:defRPr>
            </a:lvl1pPr>
            <a:lvl2pPr lvl="1" rtl="0">
              <a:spcBef>
                <a:spcPts val="0"/>
              </a:spcBef>
              <a:spcAft>
                <a:spcPts val="0"/>
              </a:spcAft>
              <a:buSzPts val="2800"/>
              <a:buFont typeface="Rubik"/>
              <a:buNone/>
              <a:defRPr sz="2800" b="1">
                <a:latin typeface="Rubik"/>
                <a:ea typeface="Rubik"/>
                <a:cs typeface="Rubik"/>
                <a:sym typeface="Rubik"/>
              </a:defRPr>
            </a:lvl2pPr>
            <a:lvl3pPr lvl="2" rtl="0">
              <a:spcBef>
                <a:spcPts val="0"/>
              </a:spcBef>
              <a:spcAft>
                <a:spcPts val="0"/>
              </a:spcAft>
              <a:buSzPts val="2800"/>
              <a:buFont typeface="Rubik"/>
              <a:buNone/>
              <a:defRPr sz="2800" b="1">
                <a:latin typeface="Rubik"/>
                <a:ea typeface="Rubik"/>
                <a:cs typeface="Rubik"/>
                <a:sym typeface="Rubik"/>
              </a:defRPr>
            </a:lvl3pPr>
            <a:lvl4pPr lvl="3" rtl="0">
              <a:spcBef>
                <a:spcPts val="0"/>
              </a:spcBef>
              <a:spcAft>
                <a:spcPts val="0"/>
              </a:spcAft>
              <a:buSzPts val="2800"/>
              <a:buFont typeface="Rubik"/>
              <a:buNone/>
              <a:defRPr sz="2800" b="1">
                <a:latin typeface="Rubik"/>
                <a:ea typeface="Rubik"/>
                <a:cs typeface="Rubik"/>
                <a:sym typeface="Rubik"/>
              </a:defRPr>
            </a:lvl4pPr>
            <a:lvl5pPr lvl="4" rtl="0">
              <a:spcBef>
                <a:spcPts val="0"/>
              </a:spcBef>
              <a:spcAft>
                <a:spcPts val="0"/>
              </a:spcAft>
              <a:buSzPts val="2800"/>
              <a:buFont typeface="Rubik"/>
              <a:buNone/>
              <a:defRPr sz="2800" b="1">
                <a:latin typeface="Rubik"/>
                <a:ea typeface="Rubik"/>
                <a:cs typeface="Rubik"/>
                <a:sym typeface="Rubik"/>
              </a:defRPr>
            </a:lvl5pPr>
            <a:lvl6pPr lvl="5" rtl="0">
              <a:spcBef>
                <a:spcPts val="0"/>
              </a:spcBef>
              <a:spcAft>
                <a:spcPts val="0"/>
              </a:spcAft>
              <a:buSzPts val="2800"/>
              <a:buFont typeface="Rubik"/>
              <a:buNone/>
              <a:defRPr sz="2800" b="1">
                <a:latin typeface="Rubik"/>
                <a:ea typeface="Rubik"/>
                <a:cs typeface="Rubik"/>
                <a:sym typeface="Rubik"/>
              </a:defRPr>
            </a:lvl6pPr>
            <a:lvl7pPr lvl="6" rtl="0">
              <a:spcBef>
                <a:spcPts val="0"/>
              </a:spcBef>
              <a:spcAft>
                <a:spcPts val="0"/>
              </a:spcAft>
              <a:buSzPts val="2800"/>
              <a:buFont typeface="Rubik"/>
              <a:buNone/>
              <a:defRPr sz="2800" b="1">
                <a:latin typeface="Rubik"/>
                <a:ea typeface="Rubik"/>
                <a:cs typeface="Rubik"/>
                <a:sym typeface="Rubik"/>
              </a:defRPr>
            </a:lvl7pPr>
            <a:lvl8pPr lvl="7" rtl="0">
              <a:spcBef>
                <a:spcPts val="0"/>
              </a:spcBef>
              <a:spcAft>
                <a:spcPts val="0"/>
              </a:spcAft>
              <a:buSzPts val="2800"/>
              <a:buFont typeface="Rubik"/>
              <a:buNone/>
              <a:defRPr sz="2800" b="1">
                <a:latin typeface="Rubik"/>
                <a:ea typeface="Rubik"/>
                <a:cs typeface="Rubik"/>
                <a:sym typeface="Rubik"/>
              </a:defRPr>
            </a:lvl8pPr>
            <a:lvl9pPr lvl="8" rtl="0">
              <a:spcBef>
                <a:spcPts val="0"/>
              </a:spcBef>
              <a:spcAft>
                <a:spcPts val="0"/>
              </a:spcAft>
              <a:buSzPts val="2800"/>
              <a:buFont typeface="Rubik"/>
              <a:buNone/>
              <a:defRPr sz="2800" b="1">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marL="914400" lvl="1"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marL="1371600" lvl="2"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marL="1828800" lvl="3"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marL="2286000" lvl="4"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marL="2743200" lvl="5"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marL="3200400" lvl="6"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marL="3657600" lvl="7"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marL="4114800" lvl="8" indent="-29845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60" r:id="rId9"/>
    <p:sldLayoutId id="2147483661" r:id="rId10"/>
    <p:sldLayoutId id="2147483662" r:id="rId11"/>
    <p:sldLayoutId id="2147483663" r:id="rId12"/>
    <p:sldLayoutId id="2147483664" r:id="rId13"/>
    <p:sldLayoutId id="2147483665" r:id="rId14"/>
    <p:sldLayoutId id="2147483667"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81" r:id="rId26"/>
    <p:sldLayoutId id="2147483682" r:id="rId27"/>
    <p:sldLayoutId id="2147483683" r:id="rId28"/>
    <p:sldLayoutId id="2147483684" r:id="rId29"/>
    <p:sldLayoutId id="2147483685" r:id="rId30"/>
    <p:sldLayoutId id="2147483686" r:id="rId31"/>
    <p:sldLayoutId id="2147483687" r:id="rId32"/>
    <p:sldLayoutId id="2147483726" r:id="rId33"/>
    <p:sldLayoutId id="2147483727"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1"/>
        <p:cNvGrpSpPr/>
        <p:nvPr/>
      </p:nvGrpSpPr>
      <p:grpSpPr>
        <a:xfrm>
          <a:off x="0" y="0"/>
          <a:ext cx="0" cy="0"/>
          <a:chOff x="0" y="0"/>
          <a:chExt cx="0" cy="0"/>
        </a:xfrm>
      </p:grpSpPr>
      <p:sp>
        <p:nvSpPr>
          <p:cNvPr id="202" name="Google Shape;202;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03" name="Google Shape;203;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204" name="Google Shape;20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4.xml"/><Relationship Id="rId5" Type="http://schemas.openxmlformats.org/officeDocument/2006/relationships/image" Target="../media/image34.png"/><Relationship Id="rId4" Type="http://schemas.openxmlformats.org/officeDocument/2006/relationships/hyperlink" Target="https://www.youtube.com/watch?v=BVFG7fd1H30"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4.xml"/><Relationship Id="rId5" Type="http://schemas.openxmlformats.org/officeDocument/2006/relationships/image" Target="../media/image36.gif"/><Relationship Id="rId4" Type="http://schemas.openxmlformats.org/officeDocument/2006/relationships/hyperlink" Target="https://www.naftaliharris.com/blog/visualizing-dbscan-clusteri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openxmlformats.org/officeDocument/2006/relationships/image" Target="../media/image37.png"/><Relationship Id="rId4" Type="http://schemas.openxmlformats.org/officeDocument/2006/relationships/image" Target="../media/image36.gif"/></Relationships>
</file>

<file path=ppt/slides/_rels/slide4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6.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7"/>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r>
              <a:rPr lang="es-MX" dirty="0"/>
              <a:t>Workshop</a:t>
            </a:r>
            <a:endParaRPr dirty="0"/>
          </a:p>
        </p:txBody>
      </p:sp>
    </p:spTree>
    <p:extLst>
      <p:ext uri="{BB962C8B-B14F-4D97-AF65-F5344CB8AC3E}">
        <p14:creationId xmlns:p14="http://schemas.microsoft.com/office/powerpoint/2010/main" val="314550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Workshop</a:t>
            </a:r>
            <a:endParaRPr dirty="0"/>
          </a:p>
        </p:txBody>
      </p:sp>
      <p:sp>
        <p:nvSpPr>
          <p:cNvPr id="732" name="Google Shape;732;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sp>
        <p:nvSpPr>
          <p:cNvPr id="2" name="Rectángulo 1">
            <a:extLst>
              <a:ext uri="{FF2B5EF4-FFF2-40B4-BE49-F238E27FC236}">
                <a16:creationId xmlns:a16="http://schemas.microsoft.com/office/drawing/2014/main" id="{A9AFA36C-98FC-42BA-BBDB-7AF14B43F662}"/>
              </a:ext>
            </a:extLst>
          </p:cNvPr>
          <p:cNvSpPr/>
          <p:nvPr/>
        </p:nvSpPr>
        <p:spPr>
          <a:xfrm>
            <a:off x="2181172" y="315937"/>
            <a:ext cx="6924312" cy="4247317"/>
          </a:xfrm>
          <a:prstGeom prst="rect">
            <a:avLst/>
          </a:prstGeom>
        </p:spPr>
        <p:txBody>
          <a:bodyPr wrap="square">
            <a:spAutoFit/>
          </a:bodyPr>
          <a:lstStyle/>
          <a:p>
            <a:r>
              <a:rPr lang="es-MX" sz="1800" b="1" dirty="0">
                <a:latin typeface="Rubik"/>
                <a:cs typeface="Rubik"/>
              </a:rPr>
              <a:t>Modelando Resultados de una campaña de Marketing</a:t>
            </a:r>
          </a:p>
          <a:p>
            <a:endParaRPr lang="es-MX" b="1" dirty="0">
              <a:latin typeface="Rubik"/>
              <a:cs typeface="Rubik"/>
            </a:endParaRPr>
          </a:p>
          <a:p>
            <a:r>
              <a:rPr lang="es-MX" dirty="0">
                <a:latin typeface="Rubik"/>
                <a:cs typeface="Rubik"/>
              </a:rPr>
              <a:t>Una entidad bancaria acaba de realizar una campaña de marketing, cuyo objetivo buscaba lograr que los clientes contactados depositaran sus ahorros a plazo fijo. Los resultados fueron peor de lo esperado. Esta campaña se enfocó en un 10% de la cartera total de clientes del banco.</a:t>
            </a:r>
          </a:p>
          <a:p>
            <a:r>
              <a:rPr lang="es-MX" dirty="0">
                <a:latin typeface="Rubik"/>
                <a:cs typeface="Rubik"/>
              </a:rPr>
              <a:t>El banco contrata nuestros servicios como </a:t>
            </a:r>
            <a:r>
              <a:rPr lang="es-MX" dirty="0" err="1">
                <a:latin typeface="Rubik"/>
                <a:cs typeface="Rubik"/>
              </a:rPr>
              <a:t>científic</a:t>
            </a:r>
            <a:r>
              <a:rPr lang="es-MX" dirty="0">
                <a:latin typeface="Rubik"/>
                <a:cs typeface="Rubik"/>
              </a:rPr>
              <a:t>@ de datos y nos comunica los siguientes objetivos:</a:t>
            </a:r>
          </a:p>
          <a:p>
            <a:endParaRPr lang="es-MX" dirty="0">
              <a:latin typeface="Rubik"/>
              <a:cs typeface="Rubik"/>
            </a:endParaRPr>
          </a:p>
          <a:p>
            <a:pPr marL="285750" indent="-285750">
              <a:buFont typeface="Arial" panose="020B0604020202020204" pitchFamily="34" charset="0"/>
              <a:buChar char="•"/>
            </a:pPr>
            <a:r>
              <a:rPr lang="es-MX" dirty="0">
                <a:latin typeface="Rubik"/>
                <a:cs typeface="Rubik"/>
              </a:rPr>
              <a:t>Repetir una o más campañas en el transcurso de los siguientes 18 meses.</a:t>
            </a:r>
          </a:p>
          <a:p>
            <a:pPr marL="285750" indent="-285750">
              <a:buFont typeface="Arial" panose="020B0604020202020204" pitchFamily="34" charset="0"/>
              <a:buChar char="•"/>
            </a:pPr>
            <a:r>
              <a:rPr lang="es-MX" dirty="0">
                <a:latin typeface="Rubik"/>
                <a:cs typeface="Rubik"/>
              </a:rPr>
              <a:t>Maximizar la tasa de conversión de las mismas y entender los factores que influyen en esta tasa.</a:t>
            </a:r>
          </a:p>
          <a:p>
            <a:endParaRPr lang="es-MX" dirty="0">
              <a:latin typeface="Rubik"/>
              <a:cs typeface="Rubik"/>
            </a:endParaRPr>
          </a:p>
          <a:p>
            <a:r>
              <a:rPr lang="es-MX" dirty="0">
                <a:latin typeface="Rubik"/>
                <a:cs typeface="Rubik"/>
              </a:rPr>
              <a:t>Nuestra tarea consiste en ayudar al banco a cumplir sus objetivos.</a:t>
            </a:r>
          </a:p>
          <a:p>
            <a:endParaRPr lang="es-MX" dirty="0">
              <a:latin typeface="Rubik"/>
              <a:cs typeface="Rubik"/>
            </a:endParaRPr>
          </a:p>
          <a:p>
            <a:r>
              <a:rPr lang="es-MX" b="1" dirty="0">
                <a:latin typeface="Rubik"/>
                <a:cs typeface="Rubik"/>
              </a:rPr>
              <a:t>Comentario Inicial</a:t>
            </a:r>
          </a:p>
          <a:p>
            <a:endParaRPr lang="es-MX" b="1" dirty="0">
              <a:latin typeface="Rubik"/>
              <a:cs typeface="Rubik"/>
            </a:endParaRPr>
          </a:p>
          <a:p>
            <a:r>
              <a:rPr lang="es-MX" dirty="0">
                <a:latin typeface="Rubik"/>
                <a:cs typeface="Rubik"/>
              </a:rPr>
              <a:t>El problema es de tipo comercial en donde una campaña asegura la conversión o no del cliente. </a:t>
            </a:r>
          </a:p>
        </p:txBody>
      </p:sp>
    </p:spTree>
    <p:extLst>
      <p:ext uri="{BB962C8B-B14F-4D97-AF65-F5344CB8AC3E}">
        <p14:creationId xmlns:p14="http://schemas.microsoft.com/office/powerpoint/2010/main" val="106978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E062E-18CA-4677-9961-7EFF24AFC1C9}"/>
              </a:ext>
            </a:extLst>
          </p:cNvPr>
          <p:cNvSpPr>
            <a:spLocks noGrp="1"/>
          </p:cNvSpPr>
          <p:nvPr>
            <p:ph type="title"/>
          </p:nvPr>
        </p:nvSpPr>
        <p:spPr/>
        <p:txBody>
          <a:bodyPr/>
          <a:lstStyle/>
          <a:p>
            <a:r>
              <a:rPr lang="es-MX" dirty="0"/>
              <a:t>Variables</a:t>
            </a:r>
            <a:endParaRPr lang="es-AR" dirty="0"/>
          </a:p>
        </p:txBody>
      </p:sp>
      <p:sp>
        <p:nvSpPr>
          <p:cNvPr id="3" name="Marcador de número de diapositiva 2">
            <a:extLst>
              <a:ext uri="{FF2B5EF4-FFF2-40B4-BE49-F238E27FC236}">
                <a16:creationId xmlns:a16="http://schemas.microsoft.com/office/drawing/2014/main" id="{69BE807C-184F-4001-AA5E-0B19C1204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12</a:t>
            </a:fld>
            <a:endParaRPr lang="es-AR"/>
          </a:p>
        </p:txBody>
      </p:sp>
      <p:sp>
        <p:nvSpPr>
          <p:cNvPr id="7" name="Rectangle 3">
            <a:extLst>
              <a:ext uri="{FF2B5EF4-FFF2-40B4-BE49-F238E27FC236}">
                <a16:creationId xmlns:a16="http://schemas.microsoft.com/office/drawing/2014/main" id="{5799B5E7-01CC-40A6-9358-6639B3377535}"/>
              </a:ext>
            </a:extLst>
          </p:cNvPr>
          <p:cNvSpPr>
            <a:spLocks noChangeArrowheads="1"/>
          </p:cNvSpPr>
          <p:nvPr/>
        </p:nvSpPr>
        <p:spPr bwMode="auto">
          <a:xfrm>
            <a:off x="83551" y="1087673"/>
            <a:ext cx="8976897" cy="4143057"/>
          </a:xfrm>
          <a:prstGeom prst="rect">
            <a:avLst/>
          </a:prstGeom>
          <a:noFill/>
          <a:ln>
            <a:noFill/>
          </a:ln>
          <a:effectLst/>
        </p:spPr>
        <p:txBody>
          <a:bodyPr vert="horz" wrap="square" lIns="0" tIns="158700" rIns="0" bIns="4284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AR" altLang="es-AR" sz="1200" dirty="0">
                <a:solidFill>
                  <a:srgbClr val="000000"/>
                </a:solidFill>
                <a:latin typeface="Rubik"/>
                <a:cs typeface="Rubik"/>
              </a:rPr>
              <a:t>El banco nos provee la lista de los ~4.5K clientes ("clientes.csv") que fueron contactados durante esta última campaña y nos informa que por el momento NO nos proveerá de mas datos que estos.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s-AR" altLang="es-AR" sz="900" b="0" i="0" u="none" strike="noStrike" cap="none" normalizeH="0" baseline="0" dirty="0">
                <a:ln>
                  <a:noFill/>
                </a:ln>
                <a:solidFill>
                  <a:srgbClr val="000000"/>
                </a:solidFill>
                <a:effectLst/>
                <a:latin typeface="Helvetica Neue"/>
              </a:rPr>
              <a:t>: edad del cliente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job</a:t>
            </a:r>
            <a:r>
              <a:rPr kumimoji="0" lang="es-AR" altLang="es-AR" sz="900" b="0" i="0" u="none" strike="noStrike" cap="none" normalizeH="0" baseline="0" dirty="0">
                <a:ln>
                  <a:noFill/>
                </a:ln>
                <a:solidFill>
                  <a:srgbClr val="000000"/>
                </a:solidFill>
                <a:effectLst/>
                <a:latin typeface="Helvetica Neue"/>
              </a:rPr>
              <a:t>: tipo de trabajo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marital</a:t>
            </a:r>
            <a:r>
              <a:rPr kumimoji="0" lang="es-AR" altLang="es-AR" sz="900" b="0" i="0" u="none" strike="noStrike" cap="none" normalizeH="0" baseline="0" dirty="0">
                <a:ln>
                  <a:noFill/>
                </a:ln>
                <a:solidFill>
                  <a:srgbClr val="000000"/>
                </a:solidFill>
                <a:effectLst/>
                <a:latin typeface="Helvetica Neue"/>
              </a:rPr>
              <a:t>: estado civil</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education</a:t>
            </a:r>
            <a:r>
              <a:rPr kumimoji="0" lang="es-AR" altLang="es-AR" sz="900" b="0" i="0" u="none" strike="noStrike" cap="none" normalizeH="0" baseline="0" dirty="0">
                <a:ln>
                  <a:noFill/>
                </a:ln>
                <a:solidFill>
                  <a:srgbClr val="000000"/>
                </a:solidFill>
                <a:effectLst/>
                <a:latin typeface="Helvetica Neue"/>
              </a:rPr>
              <a:t>: nivel de educación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default</a:t>
            </a:r>
            <a:r>
              <a:rPr kumimoji="0" lang="es-AR" altLang="es-AR" sz="900" b="0" i="0" u="none" strike="noStrike" cap="none" normalizeH="0" baseline="0" dirty="0">
                <a:ln>
                  <a:noFill/>
                </a:ln>
                <a:solidFill>
                  <a:srgbClr val="000000"/>
                </a:solidFill>
                <a:effectLst/>
                <a:latin typeface="Helvetica Neue"/>
              </a:rPr>
              <a:t>: indica si el cliente registra algún default crediticio</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balance</a:t>
            </a:r>
            <a:r>
              <a:rPr kumimoji="0" lang="es-AR" altLang="es-AR" sz="900" b="0" i="0" u="none" strike="noStrike" cap="none" normalizeH="0" baseline="0" dirty="0">
                <a:ln>
                  <a:noFill/>
                </a:ln>
                <a:solidFill>
                  <a:srgbClr val="000000"/>
                </a:solidFill>
                <a:effectLst/>
                <a:latin typeface="Helvetica Neue"/>
              </a:rPr>
              <a:t>: saldo en dólares de la caja de ahorro del cliente</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housing</a:t>
            </a:r>
            <a:r>
              <a:rPr kumimoji="0" lang="es-AR" altLang="es-AR" sz="900" b="0" i="0" u="none" strike="noStrike" cap="none" normalizeH="0" baseline="0" dirty="0">
                <a:ln>
                  <a:noFill/>
                </a:ln>
                <a:solidFill>
                  <a:srgbClr val="000000"/>
                </a:solidFill>
                <a:effectLst/>
                <a:latin typeface="Helvetica Neue"/>
              </a:rPr>
              <a:t>: indica si el cliente posee un préstamo hipotecario</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loan</a:t>
            </a:r>
            <a:r>
              <a:rPr kumimoji="0" lang="es-AR" altLang="es-AR" sz="900" b="0" i="0" u="none" strike="noStrike" cap="none" normalizeH="0" baseline="0" dirty="0">
                <a:ln>
                  <a:noFill/>
                </a:ln>
                <a:solidFill>
                  <a:srgbClr val="000000"/>
                </a:solidFill>
                <a:effectLst/>
                <a:latin typeface="Helvetica Neue"/>
              </a:rPr>
              <a:t>: indica si el cliente posee algún préstamo personal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Datos del último contacto de la campaña actual</a:t>
            </a:r>
          </a:p>
          <a:p>
            <a:pPr lvl="0">
              <a:buClrTx/>
              <a:buFontTx/>
              <a:buAutoNum type="arabicPeriod" startAt="9"/>
            </a:pPr>
            <a:r>
              <a:rPr lang="es-AR" altLang="es-AR" sz="900" dirty="0" err="1">
                <a:solidFill>
                  <a:srgbClr val="000000"/>
                </a:solidFill>
                <a:latin typeface="Courier New" panose="02070309020205020404" pitchFamily="49" charset="0"/>
                <a:cs typeface="Courier New" panose="02070309020205020404" pitchFamily="49" charset="0"/>
              </a:rPr>
              <a:t>contact</a:t>
            </a:r>
            <a:r>
              <a:rPr kumimoji="0" lang="es-AR" altLang="es-AR" sz="900" b="0" i="0" u="none" strike="noStrike" cap="none" normalizeH="0" baseline="0" dirty="0">
                <a:ln>
                  <a:noFill/>
                </a:ln>
                <a:solidFill>
                  <a:srgbClr val="000000"/>
                </a:solidFill>
                <a:effectLst/>
                <a:latin typeface="Helvetica Neue"/>
              </a:rPr>
              <a:t>: canal de contacto</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day</a:t>
            </a:r>
            <a:r>
              <a:rPr kumimoji="0" lang="es-AR" altLang="es-AR" sz="900" b="0" i="0" u="none" strike="noStrike" cap="none" normalizeH="0" baseline="0" dirty="0">
                <a:ln>
                  <a:noFill/>
                </a:ln>
                <a:solidFill>
                  <a:srgbClr val="000000"/>
                </a:solidFill>
                <a:effectLst/>
                <a:latin typeface="Helvetica Neue"/>
              </a:rPr>
              <a:t>: día de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month</a:t>
            </a:r>
            <a:r>
              <a:rPr kumimoji="0" lang="es-AR" altLang="es-AR" sz="900" b="0" i="0" u="none" strike="noStrike" cap="none" normalizeH="0" baseline="0" dirty="0">
                <a:ln>
                  <a:noFill/>
                </a:ln>
                <a:solidFill>
                  <a:srgbClr val="000000"/>
                </a:solidFill>
                <a:effectLst/>
                <a:latin typeface="Helvetica Neue"/>
              </a:rPr>
              <a:t>: mes de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2"/>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duration</a:t>
            </a:r>
            <a:r>
              <a:rPr kumimoji="0" lang="es-AR" altLang="es-AR" sz="900" b="0" i="0" u="none" strike="noStrike" cap="none" normalizeH="0" baseline="0" dirty="0">
                <a:ln>
                  <a:noFill/>
                </a:ln>
                <a:solidFill>
                  <a:srgbClr val="000000"/>
                </a:solidFill>
                <a:effectLst/>
                <a:latin typeface="Helvetica Neue"/>
              </a:rPr>
              <a:t>: </a:t>
            </a:r>
            <a:r>
              <a:rPr kumimoji="0" lang="es-AR" altLang="es-AR" sz="900" b="0" i="0" u="none" strike="noStrike" cap="none" normalizeH="0" baseline="0" dirty="0" err="1">
                <a:ln>
                  <a:noFill/>
                </a:ln>
                <a:solidFill>
                  <a:srgbClr val="000000"/>
                </a:solidFill>
                <a:effectLst/>
                <a:latin typeface="Helvetica Neue"/>
              </a:rPr>
              <a:t>duracion</a:t>
            </a:r>
            <a:r>
              <a:rPr kumimoji="0" lang="es-AR" altLang="es-AR" sz="900" b="0" i="0" u="none" strike="noStrike" cap="none" normalizeH="0" baseline="0" dirty="0">
                <a:ln>
                  <a:noFill/>
                </a:ln>
                <a:solidFill>
                  <a:srgbClr val="000000"/>
                </a:solidFill>
                <a:effectLst/>
                <a:latin typeface="Helvetica Neue"/>
              </a:rPr>
              <a:t> del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3"/>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campaign</a:t>
            </a:r>
            <a:r>
              <a:rPr kumimoji="0" lang="es-AR" altLang="es-AR" sz="900" b="0" i="0" u="none" strike="noStrike" cap="none" normalizeH="0" baseline="0" dirty="0">
                <a:ln>
                  <a:noFill/>
                </a:ln>
                <a:solidFill>
                  <a:srgbClr val="000000"/>
                </a:solidFill>
                <a:effectLst/>
                <a:latin typeface="Helvetica Neue"/>
              </a:rPr>
              <a:t>: cantidad de contactos durante la campaña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Datos campaña previa</a:t>
            </a:r>
          </a:p>
          <a:p>
            <a:pPr marL="0" marR="0" lvl="0" indent="0" algn="l" defTabSz="914400" rtl="0" eaLnBrk="0" fontAlgn="base" latinLnBrk="0" hangingPunct="0">
              <a:lnSpc>
                <a:spcPct val="100000"/>
              </a:lnSpc>
              <a:spcBef>
                <a:spcPct val="0"/>
              </a:spcBef>
              <a:spcAft>
                <a:spcPct val="0"/>
              </a:spcAft>
              <a:buClrTx/>
              <a:buSzTx/>
              <a:buFontTx/>
              <a:buAutoNum type="arabicPeriod" startAt="14"/>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pdays</a:t>
            </a:r>
            <a:r>
              <a:rPr kumimoji="0" lang="es-AR" altLang="es-AR" sz="900" b="0" i="0" u="none" strike="noStrike" cap="none" normalizeH="0" baseline="0" dirty="0">
                <a:ln>
                  <a:noFill/>
                </a:ln>
                <a:solidFill>
                  <a:srgbClr val="000000"/>
                </a:solidFill>
                <a:effectLst/>
                <a:latin typeface="Helvetica Neue"/>
              </a:rPr>
              <a:t>: días transcurridos desde el último contacto por una campaña previa</a:t>
            </a:r>
          </a:p>
          <a:p>
            <a:pPr marL="0" marR="0" lvl="0" indent="0" algn="l" defTabSz="914400" rtl="0" eaLnBrk="0" fontAlgn="base" latinLnBrk="0" hangingPunct="0">
              <a:lnSpc>
                <a:spcPct val="100000"/>
              </a:lnSpc>
              <a:spcBef>
                <a:spcPct val="0"/>
              </a:spcBef>
              <a:spcAft>
                <a:spcPct val="0"/>
              </a:spcAft>
              <a:buClrTx/>
              <a:buSzTx/>
              <a:buFontTx/>
              <a:buAutoNum type="arabicPeriod" startAt="15"/>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previous</a:t>
            </a:r>
            <a:r>
              <a:rPr kumimoji="0" lang="es-AR" altLang="es-AR" sz="900" b="0" i="0" u="none" strike="noStrike" cap="none" normalizeH="0" baseline="0" dirty="0">
                <a:ln>
                  <a:noFill/>
                </a:ln>
                <a:solidFill>
                  <a:srgbClr val="000000"/>
                </a:solidFill>
                <a:effectLst/>
                <a:latin typeface="Helvetica Neue"/>
              </a:rPr>
              <a:t>: cantidad de contactos </a:t>
            </a:r>
            <a:r>
              <a:rPr kumimoji="0" lang="es-AR" altLang="es-AR" sz="900" b="0" i="0" u="none" strike="noStrike" cap="none" normalizeH="0" baseline="0" dirty="0" err="1">
                <a:ln>
                  <a:noFill/>
                </a:ln>
                <a:solidFill>
                  <a:srgbClr val="000000"/>
                </a:solidFill>
                <a:effectLst/>
                <a:latin typeface="Helvetica Neue"/>
              </a:rPr>
              <a:t>previous</a:t>
            </a:r>
            <a:r>
              <a:rPr kumimoji="0" lang="es-AR" altLang="es-AR" sz="900" b="0" i="0" u="none" strike="noStrike" cap="none" normalizeH="0" baseline="0" dirty="0">
                <a:ln>
                  <a:noFill/>
                </a:ln>
                <a:solidFill>
                  <a:srgbClr val="000000"/>
                </a:solidFill>
                <a:effectLst/>
                <a:latin typeface="Helvetica Neue"/>
              </a:rPr>
              <a:t> a esta campaña</a:t>
            </a:r>
          </a:p>
          <a:p>
            <a:pPr marL="0" marR="0" lvl="0" indent="0" algn="l" defTabSz="914400" rtl="0" eaLnBrk="0" fontAlgn="base" latinLnBrk="0" hangingPunct="0">
              <a:lnSpc>
                <a:spcPct val="100000"/>
              </a:lnSpc>
              <a:spcBef>
                <a:spcPct val="0"/>
              </a:spcBef>
              <a:spcAft>
                <a:spcPct val="0"/>
              </a:spcAft>
              <a:buClrTx/>
              <a:buSzTx/>
              <a:buFontTx/>
              <a:buAutoNum type="arabicPeriod" startAt="16"/>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poutcome</a:t>
            </a:r>
            <a:r>
              <a:rPr kumimoji="0" lang="es-AR" altLang="es-AR" sz="900" b="0" i="0" u="none" strike="noStrike" cap="none" normalizeH="0" baseline="0" dirty="0">
                <a:ln>
                  <a:noFill/>
                </a:ln>
                <a:solidFill>
                  <a:srgbClr val="000000"/>
                </a:solidFill>
                <a:effectLst/>
                <a:latin typeface="Helvetica Neue"/>
              </a:rPr>
              <a:t>: resultado de la campaña previa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Resultado campaña actual</a:t>
            </a:r>
          </a:p>
          <a:p>
            <a:pPr marL="0" marR="0" lvl="0" indent="0" algn="l" defTabSz="914400" rtl="0" eaLnBrk="0" fontAlgn="base" latinLnBrk="0" hangingPunct="0">
              <a:lnSpc>
                <a:spcPct val="100000"/>
              </a:lnSpc>
              <a:spcBef>
                <a:spcPct val="0"/>
              </a:spcBef>
              <a:spcAft>
                <a:spcPct val="0"/>
              </a:spcAft>
              <a:buClrTx/>
              <a:buSzTx/>
              <a:buFontTx/>
              <a:buAutoNum type="arabicPeriod" startAt="17"/>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s-AR" altLang="es-AR" sz="900" b="0" i="0" u="none" strike="noStrike" cap="none" normalizeH="0" baseline="0" dirty="0">
                <a:ln>
                  <a:noFill/>
                </a:ln>
                <a:solidFill>
                  <a:srgbClr val="000000"/>
                </a:solidFill>
                <a:effectLst/>
                <a:latin typeface="Helvetica Neue"/>
              </a:rPr>
              <a:t> - Indica si el cliente realizó depósito a plazo fijo(binaria: '</a:t>
            </a:r>
            <a:r>
              <a:rPr kumimoji="0" lang="es-AR" altLang="es-AR" sz="900" b="0" i="0" u="none" strike="noStrike" cap="none" normalizeH="0" baseline="0" dirty="0" err="1">
                <a:ln>
                  <a:noFill/>
                </a:ln>
                <a:solidFill>
                  <a:srgbClr val="000000"/>
                </a:solidFill>
                <a:effectLst/>
                <a:latin typeface="Helvetica Neue"/>
              </a:rPr>
              <a:t>yes','no</a:t>
            </a:r>
            <a:r>
              <a:rPr kumimoji="0" lang="es-AR" altLang="es-AR" sz="900" b="0" i="0" u="none" strike="noStrike" cap="none" normalizeH="0" baseline="0" dirty="0">
                <a:ln>
                  <a:noFill/>
                </a:ln>
                <a:solidFill>
                  <a:srgbClr val="000000"/>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509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BAF57-4B9E-4B3E-80C0-65AAE0F3C8D8}"/>
              </a:ext>
            </a:extLst>
          </p:cNvPr>
          <p:cNvSpPr>
            <a:spLocks noGrp="1"/>
          </p:cNvSpPr>
          <p:nvPr>
            <p:ph type="title"/>
          </p:nvPr>
        </p:nvSpPr>
        <p:spPr/>
        <p:txBody>
          <a:bodyPr/>
          <a:lstStyle/>
          <a:p>
            <a:r>
              <a:rPr lang="es-MX" dirty="0"/>
              <a:t>Preguntas</a:t>
            </a:r>
            <a:endParaRPr lang="es-AR" dirty="0"/>
          </a:p>
        </p:txBody>
      </p:sp>
      <p:sp>
        <p:nvSpPr>
          <p:cNvPr id="3" name="Marcador de número de diapositiva 2">
            <a:extLst>
              <a:ext uri="{FF2B5EF4-FFF2-40B4-BE49-F238E27FC236}">
                <a16:creationId xmlns:a16="http://schemas.microsoft.com/office/drawing/2014/main" id="{30AA1C88-2C8C-4268-B04F-7A4EF7811A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13</a:t>
            </a:fld>
            <a:endParaRPr lang="es-AR"/>
          </a:p>
        </p:txBody>
      </p:sp>
      <p:sp>
        <p:nvSpPr>
          <p:cNvPr id="4" name="Rectángulo 3">
            <a:extLst>
              <a:ext uri="{FF2B5EF4-FFF2-40B4-BE49-F238E27FC236}">
                <a16:creationId xmlns:a16="http://schemas.microsoft.com/office/drawing/2014/main" id="{BF2067A1-01CA-4E70-B476-9C79D3ADF4CD}"/>
              </a:ext>
            </a:extLst>
          </p:cNvPr>
          <p:cNvSpPr/>
          <p:nvPr/>
        </p:nvSpPr>
        <p:spPr>
          <a:xfrm>
            <a:off x="376432" y="1410594"/>
            <a:ext cx="6688049" cy="1169551"/>
          </a:xfrm>
          <a:prstGeom prst="rect">
            <a:avLst/>
          </a:prstGeom>
        </p:spPr>
        <p:txBody>
          <a:bodyPr wrap="none">
            <a:spAutoFit/>
          </a:bodyPr>
          <a:lstStyle/>
          <a:p>
            <a:r>
              <a:rPr lang="es-AR" altLang="es-AR" dirty="0">
                <a:latin typeface="Rubik"/>
                <a:cs typeface="Rubik"/>
              </a:rPr>
              <a:t>12 minutos:</a:t>
            </a:r>
          </a:p>
          <a:p>
            <a:endParaRPr lang="es-AR" altLang="es-AR" dirty="0">
              <a:latin typeface="Rubik"/>
              <a:cs typeface="Rubik"/>
            </a:endParaRPr>
          </a:p>
          <a:p>
            <a:r>
              <a:rPr lang="es-AR" altLang="es-AR" dirty="0">
                <a:latin typeface="Rubik"/>
                <a:cs typeface="Rubik"/>
              </a:rPr>
              <a:t>Repasando los tipos de preguntas escriba 10 preguntas para hacerle a la data:</a:t>
            </a:r>
          </a:p>
          <a:p>
            <a:pPr marL="342900" indent="-342900">
              <a:buFont typeface="+mj-lt"/>
              <a:buAutoNum type="arabicPeriod"/>
            </a:pPr>
            <a:endParaRPr lang="es-AR" altLang="es-AR" dirty="0">
              <a:latin typeface="Rubik"/>
              <a:cs typeface="Rubik"/>
            </a:endParaRPr>
          </a:p>
          <a:p>
            <a:pPr marL="342900" indent="-342900">
              <a:buFont typeface="+mj-lt"/>
              <a:buAutoNum type="arabicPeriod"/>
            </a:pPr>
            <a:endParaRPr lang="es-AR" altLang="es-AR" dirty="0">
              <a:latin typeface="Rubik"/>
              <a:cs typeface="Rubik"/>
            </a:endParaRPr>
          </a:p>
        </p:txBody>
      </p:sp>
    </p:spTree>
    <p:extLst>
      <p:ext uri="{BB962C8B-B14F-4D97-AF65-F5344CB8AC3E}">
        <p14:creationId xmlns:p14="http://schemas.microsoft.com/office/powerpoint/2010/main" val="400661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601F6-D79B-4E29-B149-E644B9E5D595}"/>
              </a:ext>
            </a:extLst>
          </p:cNvPr>
          <p:cNvSpPr>
            <a:spLocks noGrp="1"/>
          </p:cNvSpPr>
          <p:nvPr>
            <p:ph type="title"/>
          </p:nvPr>
        </p:nvSpPr>
        <p:spPr/>
        <p:txBody>
          <a:bodyPr/>
          <a:lstStyle/>
          <a:p>
            <a:r>
              <a:rPr lang="es-MX" dirty="0"/>
              <a:t>Respuestas</a:t>
            </a:r>
            <a:endParaRPr lang="es-AR" dirty="0"/>
          </a:p>
        </p:txBody>
      </p:sp>
      <p:sp>
        <p:nvSpPr>
          <p:cNvPr id="3" name="Marcador de número de diapositiva 2">
            <a:extLst>
              <a:ext uri="{FF2B5EF4-FFF2-40B4-BE49-F238E27FC236}">
                <a16:creationId xmlns:a16="http://schemas.microsoft.com/office/drawing/2014/main" id="{6B1D26A9-7ACE-497E-B395-2B5346E287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14</a:t>
            </a:fld>
            <a:endParaRPr lang="es-AR"/>
          </a:p>
        </p:txBody>
      </p:sp>
      <p:sp>
        <p:nvSpPr>
          <p:cNvPr id="4" name="Rectángulo 3">
            <a:extLst>
              <a:ext uri="{FF2B5EF4-FFF2-40B4-BE49-F238E27FC236}">
                <a16:creationId xmlns:a16="http://schemas.microsoft.com/office/drawing/2014/main" id="{9B8084DF-888E-4C16-A2E0-E38D85163CE7}"/>
              </a:ext>
            </a:extLst>
          </p:cNvPr>
          <p:cNvSpPr/>
          <p:nvPr/>
        </p:nvSpPr>
        <p:spPr>
          <a:xfrm>
            <a:off x="376432" y="1410594"/>
            <a:ext cx="5426486" cy="954107"/>
          </a:xfrm>
          <a:prstGeom prst="rect">
            <a:avLst/>
          </a:prstGeom>
        </p:spPr>
        <p:txBody>
          <a:bodyPr wrap="none">
            <a:spAutoFit/>
          </a:bodyPr>
          <a:lstStyle/>
          <a:p>
            <a:r>
              <a:rPr lang="es-AR" altLang="es-AR" dirty="0">
                <a:latin typeface="Rubik"/>
                <a:cs typeface="Rubik"/>
              </a:rPr>
              <a:t>Discutamos:</a:t>
            </a:r>
          </a:p>
          <a:p>
            <a:endParaRPr lang="es-AR" altLang="es-AR" dirty="0">
              <a:latin typeface="Rubik"/>
              <a:cs typeface="Rubik"/>
            </a:endParaRPr>
          </a:p>
          <a:p>
            <a:r>
              <a:rPr lang="es-AR" altLang="es-AR" dirty="0">
                <a:latin typeface="Rubik"/>
                <a:cs typeface="Rubik"/>
              </a:rPr>
              <a:t>Librerías, funciones, módulos para responder a esas preguntas.</a:t>
            </a:r>
          </a:p>
          <a:p>
            <a:pPr marL="342900" indent="-342900">
              <a:buFont typeface="+mj-lt"/>
              <a:buAutoNum type="arabicPeriod"/>
            </a:pPr>
            <a:endParaRPr lang="es-AR" altLang="es-AR" dirty="0">
              <a:latin typeface="Rubik"/>
              <a:cs typeface="Rubik"/>
            </a:endParaRPr>
          </a:p>
        </p:txBody>
      </p:sp>
    </p:spTree>
    <p:extLst>
      <p:ext uri="{BB962C8B-B14F-4D97-AF65-F5344CB8AC3E}">
        <p14:creationId xmlns:p14="http://schemas.microsoft.com/office/powerpoint/2010/main" val="418990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66466F5-E940-4542-8C96-288D8D60B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15</a:t>
            </a:fld>
            <a:endParaRPr lang="es-AR"/>
          </a:p>
        </p:txBody>
      </p:sp>
      <p:pic>
        <p:nvPicPr>
          <p:cNvPr id="3" name="Imagen 2">
            <a:extLst>
              <a:ext uri="{FF2B5EF4-FFF2-40B4-BE49-F238E27FC236}">
                <a16:creationId xmlns:a16="http://schemas.microsoft.com/office/drawing/2014/main" id="{7B970085-C48E-43F4-882D-3883C7C1A297}"/>
              </a:ext>
            </a:extLst>
          </p:cNvPr>
          <p:cNvPicPr>
            <a:picLocks noChangeAspect="1"/>
          </p:cNvPicPr>
          <p:nvPr/>
        </p:nvPicPr>
        <p:blipFill>
          <a:blip r:embed="rId2"/>
          <a:stretch>
            <a:fillRect/>
          </a:stretch>
        </p:blipFill>
        <p:spPr>
          <a:xfrm>
            <a:off x="5231562" y="146121"/>
            <a:ext cx="3325222" cy="1944256"/>
          </a:xfrm>
          <a:prstGeom prst="rect">
            <a:avLst/>
          </a:prstGeom>
        </p:spPr>
      </p:pic>
      <p:sp>
        <p:nvSpPr>
          <p:cNvPr id="4" name="Rectangle 1">
            <a:extLst>
              <a:ext uri="{FF2B5EF4-FFF2-40B4-BE49-F238E27FC236}">
                <a16:creationId xmlns:a16="http://schemas.microsoft.com/office/drawing/2014/main" id="{89394E67-9A64-43EB-921E-9FCA3A73E225}"/>
              </a:ext>
            </a:extLst>
          </p:cNvPr>
          <p:cNvSpPr>
            <a:spLocks noChangeArrowheads="1"/>
          </p:cNvSpPr>
          <p:nvPr/>
        </p:nvSpPr>
        <p:spPr bwMode="auto">
          <a:xfrm>
            <a:off x="259835" y="1403051"/>
            <a:ext cx="8519886" cy="3866058"/>
          </a:xfrm>
          <a:prstGeom prst="rect">
            <a:avLst/>
          </a:prstGeom>
          <a:noFill/>
          <a:ln>
            <a:noFill/>
          </a:ln>
          <a:effectLst/>
        </p:spPr>
        <p:txBody>
          <a:bodyPr vert="horz" wrap="square" lIns="91440" tIns="158700" rIns="91440" bIns="4284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err="1">
                <a:ln>
                  <a:noFill/>
                </a:ln>
                <a:solidFill>
                  <a:srgbClr val="000000"/>
                </a:solidFill>
                <a:effectLst/>
                <a:latin typeface="Helvetica Neue"/>
              </a:rPr>
              <a:t>Distribucion</a:t>
            </a:r>
            <a:r>
              <a:rPr kumimoji="0" lang="es-AR" altLang="es-AR" sz="1000" b="1" i="0" u="none" strike="noStrike" cap="none" normalizeH="0" baseline="0" dirty="0">
                <a:ln>
                  <a:noFill/>
                </a:ln>
                <a:solidFill>
                  <a:srgbClr val="000000"/>
                </a:solidFill>
                <a:effectLst/>
                <a:latin typeface="Helvetica Neue"/>
              </a:rPr>
              <a:t> del target</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s-AR" altLang="es-AR" sz="1000" b="0" i="0" u="none" strike="noStrike" cap="none" normalizeH="0" baseline="0" dirty="0">
                <a:ln>
                  <a:noFill/>
                </a:ln>
                <a:solidFill>
                  <a:srgbClr val="000000"/>
                </a:solidFill>
                <a:effectLst/>
                <a:latin typeface="Helvetica Neue"/>
              </a:rPr>
              <a:t> determinar la conversión del cliente es nuestro target,</a:t>
            </a:r>
          </a:p>
          <a:p>
            <a:pPr marL="0" marR="0" lvl="0" indent="0" algn="l" defTabSz="914400" rtl="0" eaLnBrk="0" fontAlgn="base" latinLnBrk="0" hangingPunct="0">
              <a:lnSpc>
                <a:spcPct val="100000"/>
              </a:lnSpc>
              <a:spcBef>
                <a:spcPct val="0"/>
              </a:spcBef>
              <a:spcAft>
                <a:spcPct val="0"/>
              </a:spcAft>
              <a:buClrTx/>
              <a:buSzTx/>
              <a:tabLst/>
            </a:pPr>
            <a:r>
              <a:rPr kumimoji="0" lang="es-AR" altLang="es-AR" sz="1000" b="0" i="0" u="none" strike="noStrike" cap="none" normalizeH="0" baseline="0" dirty="0">
                <a:ln>
                  <a:noFill/>
                </a:ln>
                <a:solidFill>
                  <a:srgbClr val="000000"/>
                </a:solidFill>
                <a:effectLst/>
                <a:latin typeface="Helvetica Neue"/>
              </a:rPr>
              <a:t>por lo tanto complementarlo en el análisis de dato a las variables anteriores nos</a:t>
            </a:r>
          </a:p>
          <a:p>
            <a:pPr marL="0" marR="0" lvl="0" indent="0" algn="l" defTabSz="914400" rtl="0" eaLnBrk="0" fontAlgn="base" latinLnBrk="0" hangingPunct="0">
              <a:lnSpc>
                <a:spcPct val="100000"/>
              </a:lnSpc>
              <a:spcBef>
                <a:spcPct val="0"/>
              </a:spcBef>
              <a:spcAft>
                <a:spcPct val="0"/>
              </a:spcAft>
              <a:buClrTx/>
              <a:buSzTx/>
              <a:tabLst/>
            </a:pPr>
            <a:r>
              <a:rPr kumimoji="0" lang="es-AR" altLang="es-AR" sz="1000" b="0" i="0" u="none" strike="noStrike" cap="none" normalizeH="0" baseline="0" dirty="0">
                <a:ln>
                  <a:noFill/>
                </a:ln>
                <a:solidFill>
                  <a:srgbClr val="000000"/>
                </a:solidFill>
                <a:effectLst/>
                <a:latin typeface="Helvetica Neue"/>
              </a:rPr>
              <a:t>permitirá entender cómo se compone nuestra muestra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Edad y rango etario</a:t>
            </a:r>
            <a:r>
              <a:rPr kumimoji="0" lang="es-AR" altLang="es-AR" sz="1000" b="0" i="0" u="none" strike="noStrike" cap="none" normalizeH="0" baseline="0" dirty="0">
                <a:ln>
                  <a:noFill/>
                </a:ln>
                <a:solidFill>
                  <a:srgbClr val="000000"/>
                </a:solidFill>
                <a:effectLst/>
                <a:latin typeface="Helvetica Neue"/>
              </a:rPr>
              <a:t> la edad es una variable importante a la hora de segmentar productos. Por lo tanto enfocaremos cómo punto de partida la distribución del target en función de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s-AR" altLang="es-AR" sz="1000" b="0" i="0" u="none" strike="noStrike" cap="none" normalizeH="0" baseline="0" dirty="0">
                <a:ln>
                  <a:noFill/>
                </a:ln>
                <a:solidFill>
                  <a:srgbClr val="000000"/>
                </a:solidFill>
                <a:effectLst/>
                <a:latin typeface="Helvetica Neue"/>
              </a:rPr>
              <a:t> .</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Trabajo</a:t>
            </a:r>
            <a:r>
              <a:rPr kumimoji="0" lang="es-AR" altLang="es-AR" sz="1000" b="0" i="0" u="none" strike="noStrike" cap="none" normalizeH="0" baseline="0" dirty="0">
                <a:ln>
                  <a:noFill/>
                </a:ln>
                <a:solidFill>
                  <a:srgbClr val="000000"/>
                </a:solidFill>
                <a:effectLst/>
                <a:latin typeface="Helvetica Neue"/>
              </a:rPr>
              <a:t> El tipo de trabajo puede determinar la compra o no de productos financieros, en este caso entendemos al plazo fijo cómo un tipo de ahorro en un activo libre de riesgo.</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Estacionalidad</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days</a:t>
            </a:r>
            <a:r>
              <a:rPr kumimoji="0" lang="es-AR" altLang="es-AR" sz="1000" b="0" i="0" u="none" strike="noStrike" cap="none" normalizeH="0" baseline="0" dirty="0">
                <a:ln>
                  <a:noFill/>
                </a:ln>
                <a:solidFill>
                  <a:srgbClr val="000000"/>
                </a:solidFill>
                <a:effectLst/>
                <a:latin typeface="Helvetica Neue"/>
              </a:rPr>
              <a:t> y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month</a:t>
            </a:r>
            <a:r>
              <a:rPr kumimoji="0" lang="es-AR" altLang="es-AR" sz="1000" b="0" i="0" u="none" strike="noStrike" cap="none" normalizeH="0" baseline="0" dirty="0">
                <a:ln>
                  <a:noFill/>
                </a:ln>
                <a:solidFill>
                  <a:srgbClr val="000000"/>
                </a:solidFill>
                <a:effectLst/>
                <a:latin typeface="Helvetica Neue"/>
              </a:rPr>
              <a:t> los días de la semana y los meses determinaran la estacionalidad tal vez propia del producto (Si este caso fuese Argentina una </a:t>
            </a:r>
            <a:r>
              <a:rPr kumimoji="0" lang="es-AR" altLang="es-AR" sz="1000" b="0" i="0" u="none" strike="noStrike" cap="none" normalizeH="0" baseline="0" dirty="0" err="1">
                <a:ln>
                  <a:noFill/>
                </a:ln>
                <a:solidFill>
                  <a:srgbClr val="000000"/>
                </a:solidFill>
                <a:effectLst/>
                <a:latin typeface="Helvetica Neue"/>
              </a:rPr>
              <a:t>hipotesis</a:t>
            </a:r>
            <a:r>
              <a:rPr kumimoji="0" lang="es-AR" altLang="es-AR" sz="1000" b="0" i="0" u="none" strike="noStrike" cap="none" normalizeH="0" baseline="0" dirty="0">
                <a:ln>
                  <a:noFill/>
                </a:ln>
                <a:solidFill>
                  <a:srgbClr val="000000"/>
                </a:solidFill>
                <a:effectLst/>
                <a:latin typeface="Helvetica Neue"/>
              </a:rPr>
              <a:t> sería que los meses de aguinaldo la tasa de conversión podría ser mayor).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Variables Económicas</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loan</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balance </a:t>
            </a:r>
            <a:r>
              <a:rPr kumimoji="0" lang="es-AR" altLang="es-AR" sz="1000" b="0" i="0" u="none" strike="noStrike" cap="none" normalizeH="0" baseline="0" dirty="0">
                <a:ln>
                  <a:noFill/>
                </a:ln>
                <a:solidFill>
                  <a:srgbClr val="000000"/>
                </a:solidFill>
                <a:effectLst/>
                <a:latin typeface="Helvetica Neue"/>
              </a:rPr>
              <a:t>y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default</a:t>
            </a:r>
            <a:r>
              <a:rPr kumimoji="0" lang="es-AR" altLang="es-AR" sz="1000" b="0" i="0" u="none" strike="noStrike" cap="none" normalizeH="0" baseline="0" dirty="0">
                <a:ln>
                  <a:noFill/>
                </a:ln>
                <a:solidFill>
                  <a:srgbClr val="000000"/>
                </a:solidFill>
                <a:effectLst/>
                <a:latin typeface="Helvetica Neue"/>
              </a:rPr>
              <a:t> serán también interesantes para segmentar. Será interesante hacer visualizaciones y análisis bivariados.</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Medios</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campaign</a:t>
            </a:r>
            <a:r>
              <a:rPr kumimoji="0" lang="es-AR" altLang="es-AR" sz="1000" b="0" i="0" u="none" strike="noStrike" cap="none" normalizeH="0" baseline="0" dirty="0">
                <a:ln>
                  <a:noFill/>
                </a:ln>
                <a:solidFill>
                  <a:srgbClr val="000000"/>
                </a:solidFill>
                <a:effectLst/>
                <a:latin typeface="Helvetica Neue"/>
              </a:rPr>
              <a:t> y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contact</a:t>
            </a:r>
            <a:r>
              <a:rPr kumimoji="0" lang="es-AR" altLang="es-AR" sz="1000" b="0" i="0" u="none" strike="noStrike" cap="none" normalizeH="0" baseline="0" dirty="0">
                <a:ln>
                  <a:noFill/>
                </a:ln>
                <a:solidFill>
                  <a:srgbClr val="000000"/>
                </a:solidFill>
                <a:effectLst/>
                <a:latin typeface="Helvetica Neue"/>
              </a:rPr>
              <a:t> Respecto al canal de campaña y las </a:t>
            </a:r>
            <a:r>
              <a:rPr kumimoji="0" lang="es-AR" altLang="es-AR" sz="1000" b="0" i="0" u="none" strike="noStrike" cap="none" normalizeH="0" baseline="0" dirty="0" err="1">
                <a:ln>
                  <a:noFill/>
                </a:ln>
                <a:solidFill>
                  <a:srgbClr val="000000"/>
                </a:solidFill>
                <a:effectLst/>
                <a:latin typeface="Helvetica Neue"/>
              </a:rPr>
              <a:t>caracteristicas</a:t>
            </a:r>
            <a:r>
              <a:rPr kumimoji="0" lang="es-AR" altLang="es-AR" sz="1000" b="0" i="0" u="none" strike="noStrike" cap="none" normalizeH="0" baseline="0" dirty="0">
                <a:ln>
                  <a:noFill/>
                </a:ln>
                <a:solidFill>
                  <a:srgbClr val="000000"/>
                </a:solidFill>
                <a:effectLst/>
                <a:latin typeface="Helvetica Neue"/>
              </a:rPr>
              <a:t> de contacto, establecer el comportamiento descriptivo de la data permite entender la operatividad de las llamadas y complementar luego a los modelos de predicción para elaborar una campaña con mayor probabilidad de conversión.</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Segmento target social</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marital</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education</a:t>
            </a:r>
            <a:r>
              <a:rPr kumimoji="0" lang="es-AR" altLang="es-AR" sz="1000" b="0" i="0" u="none" strike="noStrike" cap="none" normalizeH="0" baseline="0" dirty="0">
                <a:ln>
                  <a:noFill/>
                </a:ln>
                <a:solidFill>
                  <a:srgbClr val="000000"/>
                </a:solidFill>
                <a:effectLst/>
                <a:latin typeface="Helvetica Neue"/>
              </a:rPr>
              <a:t>, no permitirán determinar la variables socioeconómicas de los clientes, sumado a las </a:t>
            </a:r>
            <a:r>
              <a:rPr kumimoji="0" lang="es-AR" altLang="es-AR" sz="1000" b="1" i="0" u="none" strike="noStrike" cap="none" normalizeH="0" baseline="0" dirty="0">
                <a:ln>
                  <a:noFill/>
                </a:ln>
                <a:solidFill>
                  <a:srgbClr val="000000"/>
                </a:solidFill>
                <a:effectLst/>
                <a:latin typeface="Helvetica Neue"/>
              </a:rPr>
              <a:t>data </a:t>
            </a:r>
            <a:r>
              <a:rPr kumimoji="0" lang="es-AR" altLang="es-AR" sz="1000" b="1" i="0" u="none" strike="noStrike" cap="none" normalizeH="0" baseline="0" dirty="0" err="1">
                <a:ln>
                  <a:noFill/>
                </a:ln>
                <a:solidFill>
                  <a:srgbClr val="000000"/>
                </a:solidFill>
                <a:effectLst/>
                <a:latin typeface="Helvetica Neue"/>
              </a:rPr>
              <a:t>driven</a:t>
            </a:r>
            <a:r>
              <a:rPr kumimoji="0" lang="es-AR" altLang="es-AR" sz="1000" b="0" i="0" u="none" strike="noStrike" cap="none" normalizeH="0" baseline="0" dirty="0">
                <a:ln>
                  <a:noFill/>
                </a:ln>
                <a:solidFill>
                  <a:srgbClr val="000000"/>
                </a:solidFill>
                <a:effectLst/>
                <a:latin typeface="Helvetica Neue"/>
              </a:rPr>
              <a:t> de la campaña de marketing.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 name="Rectángulo 4">
            <a:extLst>
              <a:ext uri="{FF2B5EF4-FFF2-40B4-BE49-F238E27FC236}">
                <a16:creationId xmlns:a16="http://schemas.microsoft.com/office/drawing/2014/main" id="{8FFA8E3E-9C59-4376-B615-4CEF9204B010}"/>
              </a:ext>
            </a:extLst>
          </p:cNvPr>
          <p:cNvSpPr/>
          <p:nvPr/>
        </p:nvSpPr>
        <p:spPr>
          <a:xfrm>
            <a:off x="259835" y="379585"/>
            <a:ext cx="4572000" cy="738664"/>
          </a:xfrm>
          <a:prstGeom prst="rect">
            <a:avLst/>
          </a:prstGeom>
        </p:spPr>
        <p:txBody>
          <a:bodyPr>
            <a:spAutoFit/>
          </a:bodyPr>
          <a:lstStyle/>
          <a:p>
            <a:pPr lvl="0" eaLnBrk="0" fontAlgn="base" hangingPunct="0">
              <a:spcBef>
                <a:spcPct val="0"/>
              </a:spcBef>
              <a:spcAft>
                <a:spcPct val="0"/>
              </a:spcAft>
              <a:buClrTx/>
            </a:pPr>
            <a:r>
              <a:rPr lang="es-AR" altLang="es-AR" dirty="0">
                <a:latin typeface="Helvetica Neue"/>
              </a:rPr>
              <a:t>Será interesante estudiar cada variable por separado. Entendiendo las distribuciones a fin de entender que factores influyen en las campañas.</a:t>
            </a:r>
            <a:endParaRPr lang="es-AR" altLang="es-AR" sz="800" dirty="0">
              <a:solidFill>
                <a:schemeClr val="tx1"/>
              </a:solidFill>
            </a:endParaRPr>
          </a:p>
        </p:txBody>
      </p:sp>
    </p:spTree>
    <p:extLst>
      <p:ext uri="{BB962C8B-B14F-4D97-AF65-F5344CB8AC3E}">
        <p14:creationId xmlns:p14="http://schemas.microsoft.com/office/powerpoint/2010/main" val="20743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37E9C-CA05-43DE-BAE0-9E4AF461C1D8}"/>
              </a:ext>
            </a:extLst>
          </p:cNvPr>
          <p:cNvSpPr>
            <a:spLocks noGrp="1"/>
          </p:cNvSpPr>
          <p:nvPr>
            <p:ph type="title"/>
          </p:nvPr>
        </p:nvSpPr>
        <p:spPr/>
        <p:txBody>
          <a:bodyPr/>
          <a:lstStyle/>
          <a:p>
            <a:r>
              <a:rPr lang="es-MX" dirty="0"/>
              <a:t>Riegos</a:t>
            </a:r>
            <a:endParaRPr lang="es-AR" dirty="0"/>
          </a:p>
        </p:txBody>
      </p:sp>
      <p:sp>
        <p:nvSpPr>
          <p:cNvPr id="3" name="Marcador de número de diapositiva 2">
            <a:extLst>
              <a:ext uri="{FF2B5EF4-FFF2-40B4-BE49-F238E27FC236}">
                <a16:creationId xmlns:a16="http://schemas.microsoft.com/office/drawing/2014/main" id="{64DB4A96-C4FA-4F90-8F1D-53C36B6DC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16</a:t>
            </a:fld>
            <a:endParaRPr lang="es-AR"/>
          </a:p>
        </p:txBody>
      </p:sp>
      <p:sp>
        <p:nvSpPr>
          <p:cNvPr id="4" name="Rectángulo 3">
            <a:extLst>
              <a:ext uri="{FF2B5EF4-FFF2-40B4-BE49-F238E27FC236}">
                <a16:creationId xmlns:a16="http://schemas.microsoft.com/office/drawing/2014/main" id="{4D706DA4-ADD6-4292-8F1D-44C7800218C1}"/>
              </a:ext>
            </a:extLst>
          </p:cNvPr>
          <p:cNvSpPr/>
          <p:nvPr/>
        </p:nvSpPr>
        <p:spPr>
          <a:xfrm>
            <a:off x="376432" y="1410594"/>
            <a:ext cx="2509020" cy="738664"/>
          </a:xfrm>
          <a:prstGeom prst="rect">
            <a:avLst/>
          </a:prstGeom>
        </p:spPr>
        <p:txBody>
          <a:bodyPr wrap="none">
            <a:spAutoFit/>
          </a:bodyPr>
          <a:lstStyle/>
          <a:p>
            <a:r>
              <a:rPr lang="es-AR" altLang="es-AR" dirty="0">
                <a:latin typeface="Rubik"/>
                <a:cs typeface="Rubik"/>
              </a:rPr>
              <a:t>Riesgos de nuestro trabajo. </a:t>
            </a:r>
          </a:p>
          <a:p>
            <a:endParaRPr lang="es-AR" altLang="es-AR" dirty="0">
              <a:latin typeface="Rubik"/>
              <a:cs typeface="Rubik"/>
            </a:endParaRPr>
          </a:p>
          <a:p>
            <a:r>
              <a:rPr lang="es-AR" altLang="es-AR" dirty="0" err="1">
                <a:latin typeface="Rubik"/>
                <a:cs typeface="Rubik"/>
              </a:rPr>
              <a:t>Hint</a:t>
            </a:r>
            <a:r>
              <a:rPr lang="es-AR" altLang="es-AR" dirty="0">
                <a:latin typeface="Rubik"/>
                <a:cs typeface="Rubik"/>
              </a:rPr>
              <a:t>: ¿Sesgos?</a:t>
            </a:r>
          </a:p>
        </p:txBody>
      </p:sp>
    </p:spTree>
    <p:extLst>
      <p:ext uri="{BB962C8B-B14F-4D97-AF65-F5344CB8AC3E}">
        <p14:creationId xmlns:p14="http://schemas.microsoft.com/office/powerpoint/2010/main" val="388530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3BE43-0EAD-41F8-B991-470C0C637BA8}"/>
              </a:ext>
            </a:extLst>
          </p:cNvPr>
          <p:cNvSpPr>
            <a:spLocks noGrp="1"/>
          </p:cNvSpPr>
          <p:nvPr>
            <p:ph type="title"/>
          </p:nvPr>
        </p:nvSpPr>
        <p:spPr>
          <a:xfrm>
            <a:off x="347360" y="227257"/>
            <a:ext cx="7808700" cy="1018500"/>
          </a:xfrm>
        </p:spPr>
        <p:txBody>
          <a:bodyPr/>
          <a:lstStyle/>
          <a:p>
            <a:r>
              <a:rPr lang="es-MX" dirty="0"/>
              <a:t>I </a:t>
            </a:r>
            <a:r>
              <a:rPr lang="es-MX" dirty="0" err="1"/>
              <a:t>see</a:t>
            </a:r>
            <a:r>
              <a:rPr lang="es-MX" dirty="0"/>
              <a:t> </a:t>
            </a:r>
            <a:r>
              <a:rPr lang="es-MX" dirty="0" err="1"/>
              <a:t>risk</a:t>
            </a:r>
            <a:r>
              <a:rPr lang="es-MX" dirty="0"/>
              <a:t> </a:t>
            </a:r>
            <a:r>
              <a:rPr lang="es-MX" dirty="0" err="1"/>
              <a:t>everywhere</a:t>
            </a:r>
            <a:r>
              <a:rPr lang="es-MX" dirty="0"/>
              <a:t>!!</a:t>
            </a:r>
            <a:endParaRPr lang="es-AR" dirty="0"/>
          </a:p>
        </p:txBody>
      </p:sp>
      <p:sp>
        <p:nvSpPr>
          <p:cNvPr id="3" name="Marcador de número de diapositiva 2">
            <a:extLst>
              <a:ext uri="{FF2B5EF4-FFF2-40B4-BE49-F238E27FC236}">
                <a16:creationId xmlns:a16="http://schemas.microsoft.com/office/drawing/2014/main" id="{C964BAA2-CF86-4F8B-9676-DDDE0F378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17</a:t>
            </a:fld>
            <a:endParaRPr lang="es-AR"/>
          </a:p>
        </p:txBody>
      </p:sp>
      <p:pic>
        <p:nvPicPr>
          <p:cNvPr id="5122" name="Picture 2" descr="I See Dead People | Know Your Meme">
            <a:extLst>
              <a:ext uri="{FF2B5EF4-FFF2-40B4-BE49-F238E27FC236}">
                <a16:creationId xmlns:a16="http://schemas.microsoft.com/office/drawing/2014/main" id="{2CE2A321-AE41-48F9-A18E-2F5B959B4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714" y="1354606"/>
            <a:ext cx="6035992" cy="339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2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20579-1D17-4A8F-9628-EF0889EECA0D}"/>
              </a:ext>
            </a:extLst>
          </p:cNvPr>
          <p:cNvSpPr>
            <a:spLocks noGrp="1"/>
          </p:cNvSpPr>
          <p:nvPr>
            <p:ph type="title"/>
          </p:nvPr>
        </p:nvSpPr>
        <p:spPr>
          <a:xfrm>
            <a:off x="145143" y="587674"/>
            <a:ext cx="1580307" cy="1611239"/>
          </a:xfrm>
        </p:spPr>
        <p:txBody>
          <a:bodyPr/>
          <a:lstStyle/>
          <a:p>
            <a:r>
              <a:rPr lang="es-MX" dirty="0"/>
              <a:t>Riesgos </a:t>
            </a:r>
            <a:r>
              <a:rPr lang="es-MX" dirty="0" err="1"/>
              <a:t>everywhere</a:t>
            </a:r>
            <a:endParaRPr lang="es-AR" dirty="0"/>
          </a:p>
        </p:txBody>
      </p:sp>
      <p:sp>
        <p:nvSpPr>
          <p:cNvPr id="3" name="Marcador de número de diapositiva 2">
            <a:extLst>
              <a:ext uri="{FF2B5EF4-FFF2-40B4-BE49-F238E27FC236}">
                <a16:creationId xmlns:a16="http://schemas.microsoft.com/office/drawing/2014/main" id="{CED9D4C4-D7AF-45CE-9F5D-F4C004AFFD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18</a:t>
            </a:fld>
            <a:endParaRPr lang="es-AR"/>
          </a:p>
        </p:txBody>
      </p:sp>
      <p:pic>
        <p:nvPicPr>
          <p:cNvPr id="4" name="Picture 2" descr="Here are 15 Common Data Fallacies to Avoid">
            <a:extLst>
              <a:ext uri="{FF2B5EF4-FFF2-40B4-BE49-F238E27FC236}">
                <a16:creationId xmlns:a16="http://schemas.microsoft.com/office/drawing/2014/main" id="{F17B2B2A-2795-4222-A443-55F87FEAC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900"/>
          <a:stretch/>
        </p:blipFill>
        <p:spPr bwMode="auto">
          <a:xfrm>
            <a:off x="2008183" y="-24579"/>
            <a:ext cx="3284319" cy="5168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ere are 15 Common Data Fallacies to Avoid">
            <a:extLst>
              <a:ext uri="{FF2B5EF4-FFF2-40B4-BE49-F238E27FC236}">
                <a16:creationId xmlns:a16="http://schemas.microsoft.com/office/drawing/2014/main" id="{0545F576-6076-4944-B1AF-AD76622F6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665"/>
          <a:stretch/>
        </p:blipFill>
        <p:spPr bwMode="auto">
          <a:xfrm>
            <a:off x="5384800" y="-55725"/>
            <a:ext cx="3246664" cy="523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2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1E4FA77-C64A-4CA4-8EDB-5B1650A41E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19</a:t>
            </a:fld>
            <a:endParaRPr lang="es-AR"/>
          </a:p>
        </p:txBody>
      </p:sp>
      <p:pic>
        <p:nvPicPr>
          <p:cNvPr id="3" name="Google Shape;651;p107">
            <a:extLst>
              <a:ext uri="{FF2B5EF4-FFF2-40B4-BE49-F238E27FC236}">
                <a16:creationId xmlns:a16="http://schemas.microsoft.com/office/drawing/2014/main" id="{578980DD-4A2A-458A-8028-947C236B3575}"/>
              </a:ext>
            </a:extLst>
          </p:cNvPr>
          <p:cNvPicPr preferRelativeResize="0"/>
          <p:nvPr/>
        </p:nvPicPr>
        <p:blipFill rotWithShape="1">
          <a:blip r:embed="rId2">
            <a:alphaModFix/>
          </a:blip>
          <a:srcRect/>
          <a:stretch/>
        </p:blipFill>
        <p:spPr>
          <a:xfrm>
            <a:off x="830775" y="1424200"/>
            <a:ext cx="7730426" cy="2854725"/>
          </a:xfrm>
          <a:prstGeom prst="rect">
            <a:avLst/>
          </a:prstGeom>
          <a:noFill/>
          <a:ln>
            <a:noFill/>
          </a:ln>
        </p:spPr>
      </p:pic>
      <p:sp>
        <p:nvSpPr>
          <p:cNvPr id="4" name="Google Shape;652;p107">
            <a:extLst>
              <a:ext uri="{FF2B5EF4-FFF2-40B4-BE49-F238E27FC236}">
                <a16:creationId xmlns:a16="http://schemas.microsoft.com/office/drawing/2014/main" id="{55405833-B16B-4842-8C48-604C751E9178}"/>
              </a:ext>
            </a:extLst>
          </p:cNvPr>
          <p:cNvSpPr txBox="1"/>
          <p:nvPr/>
        </p:nvSpPr>
        <p:spPr>
          <a:xfrm>
            <a:off x="590725" y="408700"/>
            <a:ext cx="6195000" cy="10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latin typeface="Rubik"/>
                <a:ea typeface="Rubik"/>
                <a:cs typeface="Rubik"/>
                <a:sym typeface="Rubik"/>
              </a:rPr>
              <a:t>Los sospechosos de siempre...</a:t>
            </a:r>
            <a:endParaRPr sz="1800" dirty="0">
              <a:latin typeface="Rubik"/>
              <a:ea typeface="Rubik"/>
              <a:cs typeface="Rubik"/>
              <a:sym typeface="Rubik"/>
            </a:endParaRPr>
          </a:p>
        </p:txBody>
      </p:sp>
    </p:spTree>
    <p:extLst>
      <p:ext uri="{BB962C8B-B14F-4D97-AF65-F5344CB8AC3E}">
        <p14:creationId xmlns:p14="http://schemas.microsoft.com/office/powerpoint/2010/main" val="210117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0"/>
        <p:cNvGrpSpPr/>
        <p:nvPr/>
      </p:nvGrpSpPr>
      <p:grpSpPr>
        <a:xfrm>
          <a:off x="0" y="0"/>
          <a:ext cx="0" cy="0"/>
          <a:chOff x="0" y="0"/>
          <a:chExt cx="0" cy="0"/>
        </a:xfrm>
      </p:grpSpPr>
      <p:sp>
        <p:nvSpPr>
          <p:cNvPr id="381" name="Google Shape;381;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sz="1100">
                <a:solidFill>
                  <a:schemeClr val="accent1"/>
                </a:solidFill>
                <a:latin typeface="Rubik"/>
                <a:ea typeface="Rubik"/>
                <a:cs typeface="Rubik"/>
                <a:sym typeface="Rubik"/>
              </a:rPr>
              <a:t>2</a:t>
            </a:fld>
            <a:endParaRPr sz="1100">
              <a:solidFill>
                <a:schemeClr val="accent1"/>
              </a:solidFill>
              <a:latin typeface="Rubik"/>
              <a:ea typeface="Rubik"/>
              <a:cs typeface="Rubik"/>
              <a:sym typeface="Rubik"/>
            </a:endParaRPr>
          </a:p>
        </p:txBody>
      </p:sp>
      <p:sp>
        <p:nvSpPr>
          <p:cNvPr id="382" name="Google Shape;382;p80"/>
          <p:cNvSpPr txBox="1"/>
          <p:nvPr/>
        </p:nvSpPr>
        <p:spPr>
          <a:xfrm>
            <a:off x="645725" y="615500"/>
            <a:ext cx="7426200" cy="8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dirty="0">
                <a:solidFill>
                  <a:srgbClr val="5500FF"/>
                </a:solidFill>
                <a:latin typeface="Rubik"/>
                <a:ea typeface="Rubik"/>
                <a:cs typeface="Rubik"/>
                <a:sym typeface="Rubik"/>
              </a:rPr>
              <a:t>TEMA DEL DÍA</a:t>
            </a:r>
            <a:endParaRPr sz="1700" dirty="0">
              <a:solidFill>
                <a:srgbClr val="5500FF"/>
              </a:solidFill>
              <a:latin typeface="Rubik"/>
              <a:ea typeface="Rubik"/>
              <a:cs typeface="Rubik"/>
              <a:sym typeface="Rubik"/>
            </a:endParaRPr>
          </a:p>
          <a:p>
            <a:pPr marL="0" lvl="0" indent="0" algn="l" rtl="0">
              <a:spcBef>
                <a:spcPts val="0"/>
              </a:spcBef>
              <a:spcAft>
                <a:spcPts val="0"/>
              </a:spcAft>
              <a:buNone/>
            </a:pPr>
            <a:r>
              <a:rPr lang="es-AR" sz="3000" b="1" dirty="0">
                <a:solidFill>
                  <a:srgbClr val="5500FF"/>
                </a:solidFill>
                <a:latin typeface="Rubik"/>
                <a:ea typeface="Rubik"/>
                <a:cs typeface="Rubik"/>
                <a:sym typeface="Rubik"/>
              </a:rPr>
              <a:t>Repaso</a:t>
            </a:r>
            <a:endParaRPr sz="3000" dirty="0">
              <a:solidFill>
                <a:srgbClr val="5500FF"/>
              </a:solidFill>
              <a:latin typeface="Rubik"/>
              <a:ea typeface="Rubik"/>
              <a:cs typeface="Rubik"/>
              <a:sym typeface="Rubik"/>
            </a:endParaRPr>
          </a:p>
        </p:txBody>
      </p:sp>
      <p:sp>
        <p:nvSpPr>
          <p:cNvPr id="383" name="Google Shape;383;p80"/>
          <p:cNvSpPr txBox="1"/>
          <p:nvPr/>
        </p:nvSpPr>
        <p:spPr>
          <a:xfrm>
            <a:off x="645725" y="1646750"/>
            <a:ext cx="7426200" cy="16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No </a:t>
            </a:r>
            <a:r>
              <a:rPr lang="es-MX" sz="2400" dirty="0" err="1">
                <a:solidFill>
                  <a:srgbClr val="434343"/>
                </a:solidFill>
                <a:latin typeface="Rubik"/>
                <a:ea typeface="Rubik"/>
                <a:cs typeface="Rubik"/>
                <a:sym typeface="Rubik"/>
              </a:rPr>
              <a:t>overfitear</a:t>
            </a:r>
            <a:r>
              <a:rPr lang="es-MX" sz="2400" dirty="0">
                <a:solidFill>
                  <a:srgbClr val="434343"/>
                </a:solidFill>
                <a:latin typeface="Rubik"/>
                <a:ea typeface="Rubik"/>
                <a:cs typeface="Rubik"/>
                <a:sym typeface="Rubik"/>
              </a:rPr>
              <a:t>, ni con los datos ni los conceptos. </a:t>
            </a:r>
          </a:p>
          <a:p>
            <a:pPr marL="0" lvl="0" indent="0" algn="l" rtl="0">
              <a:spcBef>
                <a:spcPts val="0"/>
              </a:spcBef>
              <a:spcAft>
                <a:spcPts val="0"/>
              </a:spcAft>
              <a:buClr>
                <a:schemeClr val="dk1"/>
              </a:buClr>
              <a:buSzPts val="1100"/>
              <a:buFont typeface="Arial"/>
              <a:buNone/>
            </a:pPr>
            <a:endParaRPr lang="es-MX" sz="2400" dirty="0">
              <a:solidFill>
                <a:srgbClr val="434343"/>
              </a:solidFill>
              <a:latin typeface="Rubik"/>
              <a:ea typeface="Rubik"/>
              <a:cs typeface="Rubik"/>
              <a:sym typeface="Rubik"/>
            </a:endParaRPr>
          </a:p>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Nos enfocaremos en el paradigma de usar los algoritmos cómo una herramienta más para abordar los datos.</a:t>
            </a:r>
          </a:p>
          <a:p>
            <a:pPr marL="0" lvl="0" indent="0" algn="l" rtl="0">
              <a:spcBef>
                <a:spcPts val="0"/>
              </a:spcBef>
              <a:spcAft>
                <a:spcPts val="0"/>
              </a:spcAft>
              <a:buClr>
                <a:schemeClr val="dk1"/>
              </a:buClr>
              <a:buSzPts val="1100"/>
              <a:buFont typeface="Arial"/>
              <a:buNone/>
            </a:pPr>
            <a:endParaRPr lang="es-MX" sz="2400" dirty="0">
              <a:solidFill>
                <a:srgbClr val="434343"/>
              </a:solidFill>
              <a:latin typeface="Rubik"/>
              <a:ea typeface="Rubik"/>
              <a:cs typeface="Rubik"/>
              <a:sym typeface="Rubik"/>
            </a:endParaRPr>
          </a:p>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Usaremos Clasificación Supervisada y no Supervisada </a:t>
            </a:r>
            <a:endParaRPr sz="2400" dirty="0">
              <a:solidFill>
                <a:srgbClr val="434343"/>
              </a:solidFill>
              <a:latin typeface="Rubik"/>
              <a:ea typeface="Rubik"/>
              <a:cs typeface="Rubik"/>
              <a:sym typeface="Rubik"/>
            </a:endParaRPr>
          </a:p>
          <a:p>
            <a:pPr marL="0" lvl="0" indent="0" algn="l" rtl="0">
              <a:spcBef>
                <a:spcPts val="0"/>
              </a:spcBef>
              <a:spcAft>
                <a:spcPts val="0"/>
              </a:spcAft>
              <a:buNone/>
            </a:pPr>
            <a:endParaRPr sz="2400" dirty="0">
              <a:solidFill>
                <a:srgbClr val="434343"/>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03D729-EC68-4019-A592-69EA3AB7E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20</a:t>
            </a:fld>
            <a:endParaRPr lang="es-AR"/>
          </a:p>
        </p:txBody>
      </p:sp>
      <p:pic>
        <p:nvPicPr>
          <p:cNvPr id="3" name="Google Shape;868;p157">
            <a:extLst>
              <a:ext uri="{FF2B5EF4-FFF2-40B4-BE49-F238E27FC236}">
                <a16:creationId xmlns:a16="http://schemas.microsoft.com/office/drawing/2014/main" id="{0EC2826E-1796-4982-B381-CB0BB0C9B913}"/>
              </a:ext>
            </a:extLst>
          </p:cNvPr>
          <p:cNvPicPr preferRelativeResize="0"/>
          <p:nvPr/>
        </p:nvPicPr>
        <p:blipFill>
          <a:blip r:embed="rId2">
            <a:alphaModFix/>
          </a:blip>
          <a:stretch>
            <a:fillRect/>
          </a:stretch>
        </p:blipFill>
        <p:spPr>
          <a:xfrm>
            <a:off x="295132" y="1098701"/>
            <a:ext cx="3960542" cy="2603953"/>
          </a:xfrm>
          <a:prstGeom prst="rect">
            <a:avLst/>
          </a:prstGeom>
          <a:noFill/>
          <a:ln>
            <a:noFill/>
          </a:ln>
        </p:spPr>
      </p:pic>
      <p:pic>
        <p:nvPicPr>
          <p:cNvPr id="4" name="Imagen 3">
            <a:extLst>
              <a:ext uri="{FF2B5EF4-FFF2-40B4-BE49-F238E27FC236}">
                <a16:creationId xmlns:a16="http://schemas.microsoft.com/office/drawing/2014/main" id="{07FA2D70-E6AB-4D5D-B9B6-64FF4AEDCD6B}"/>
              </a:ext>
            </a:extLst>
          </p:cNvPr>
          <p:cNvPicPr>
            <a:picLocks noChangeAspect="1"/>
          </p:cNvPicPr>
          <p:nvPr/>
        </p:nvPicPr>
        <p:blipFill>
          <a:blip r:embed="rId3"/>
          <a:stretch>
            <a:fillRect/>
          </a:stretch>
        </p:blipFill>
        <p:spPr>
          <a:xfrm>
            <a:off x="4255674" y="709064"/>
            <a:ext cx="4799739" cy="524703"/>
          </a:xfrm>
          <a:prstGeom prst="rect">
            <a:avLst/>
          </a:prstGeom>
        </p:spPr>
      </p:pic>
      <p:pic>
        <p:nvPicPr>
          <p:cNvPr id="5" name="Imagen 4">
            <a:extLst>
              <a:ext uri="{FF2B5EF4-FFF2-40B4-BE49-F238E27FC236}">
                <a16:creationId xmlns:a16="http://schemas.microsoft.com/office/drawing/2014/main" id="{1D745700-6E23-4DEA-BD2E-C14493363AB6}"/>
              </a:ext>
            </a:extLst>
          </p:cNvPr>
          <p:cNvPicPr>
            <a:picLocks noChangeAspect="1"/>
          </p:cNvPicPr>
          <p:nvPr/>
        </p:nvPicPr>
        <p:blipFill rotWithShape="1">
          <a:blip r:embed="rId4"/>
          <a:srcRect l="16916" t="37049" r="15405" b="33442"/>
          <a:stretch/>
        </p:blipFill>
        <p:spPr>
          <a:xfrm>
            <a:off x="375510" y="3804562"/>
            <a:ext cx="3726253" cy="524703"/>
          </a:xfrm>
          <a:prstGeom prst="rect">
            <a:avLst/>
          </a:prstGeom>
        </p:spPr>
      </p:pic>
      <p:pic>
        <p:nvPicPr>
          <p:cNvPr id="6" name="Imagen 5">
            <a:extLst>
              <a:ext uri="{FF2B5EF4-FFF2-40B4-BE49-F238E27FC236}">
                <a16:creationId xmlns:a16="http://schemas.microsoft.com/office/drawing/2014/main" id="{CD362978-FF6E-4CAB-B1E1-5374EB1B812E}"/>
              </a:ext>
            </a:extLst>
          </p:cNvPr>
          <p:cNvPicPr>
            <a:picLocks noChangeAspect="1"/>
          </p:cNvPicPr>
          <p:nvPr/>
        </p:nvPicPr>
        <p:blipFill rotWithShape="1">
          <a:blip r:embed="rId4"/>
          <a:srcRect t="11867" r="41212" b="61343"/>
          <a:stretch/>
        </p:blipFill>
        <p:spPr>
          <a:xfrm>
            <a:off x="4354329" y="194082"/>
            <a:ext cx="3236699" cy="476340"/>
          </a:xfrm>
          <a:prstGeom prst="rect">
            <a:avLst/>
          </a:prstGeom>
        </p:spPr>
      </p:pic>
      <p:pic>
        <p:nvPicPr>
          <p:cNvPr id="7" name="Imagen 6">
            <a:extLst>
              <a:ext uri="{FF2B5EF4-FFF2-40B4-BE49-F238E27FC236}">
                <a16:creationId xmlns:a16="http://schemas.microsoft.com/office/drawing/2014/main" id="{F4BBB7BC-3E9F-4B5B-ABAE-FF45CC388301}"/>
              </a:ext>
            </a:extLst>
          </p:cNvPr>
          <p:cNvPicPr>
            <a:picLocks noChangeAspect="1"/>
          </p:cNvPicPr>
          <p:nvPr/>
        </p:nvPicPr>
        <p:blipFill>
          <a:blip r:embed="rId5"/>
          <a:stretch>
            <a:fillRect/>
          </a:stretch>
        </p:blipFill>
        <p:spPr>
          <a:xfrm>
            <a:off x="4255674" y="1305135"/>
            <a:ext cx="4854396" cy="393600"/>
          </a:xfrm>
          <a:prstGeom prst="rect">
            <a:avLst/>
          </a:prstGeom>
        </p:spPr>
      </p:pic>
      <p:pic>
        <p:nvPicPr>
          <p:cNvPr id="8" name="Imagen 7">
            <a:extLst>
              <a:ext uri="{FF2B5EF4-FFF2-40B4-BE49-F238E27FC236}">
                <a16:creationId xmlns:a16="http://schemas.microsoft.com/office/drawing/2014/main" id="{07FDE651-113A-4F39-BF4B-7A5DA4D2F362}"/>
              </a:ext>
            </a:extLst>
          </p:cNvPr>
          <p:cNvPicPr>
            <a:picLocks noChangeAspect="1"/>
          </p:cNvPicPr>
          <p:nvPr/>
        </p:nvPicPr>
        <p:blipFill>
          <a:blip r:embed="rId6"/>
          <a:stretch>
            <a:fillRect/>
          </a:stretch>
        </p:blipFill>
        <p:spPr>
          <a:xfrm>
            <a:off x="4354329" y="1898253"/>
            <a:ext cx="4602428" cy="861072"/>
          </a:xfrm>
          <a:prstGeom prst="rect">
            <a:avLst/>
          </a:prstGeom>
        </p:spPr>
      </p:pic>
      <p:pic>
        <p:nvPicPr>
          <p:cNvPr id="9" name="Imagen 8">
            <a:extLst>
              <a:ext uri="{FF2B5EF4-FFF2-40B4-BE49-F238E27FC236}">
                <a16:creationId xmlns:a16="http://schemas.microsoft.com/office/drawing/2014/main" id="{EB586D1F-6DC4-4A53-9A26-F588503394A1}"/>
              </a:ext>
            </a:extLst>
          </p:cNvPr>
          <p:cNvPicPr>
            <a:picLocks noChangeAspect="1"/>
          </p:cNvPicPr>
          <p:nvPr/>
        </p:nvPicPr>
        <p:blipFill>
          <a:blip r:embed="rId7"/>
          <a:stretch>
            <a:fillRect/>
          </a:stretch>
        </p:blipFill>
        <p:spPr>
          <a:xfrm>
            <a:off x="4283145" y="2949468"/>
            <a:ext cx="4687235" cy="869407"/>
          </a:xfrm>
          <a:prstGeom prst="rect">
            <a:avLst/>
          </a:prstGeom>
        </p:spPr>
      </p:pic>
      <p:pic>
        <p:nvPicPr>
          <p:cNvPr id="10" name="Imagen 9">
            <a:extLst>
              <a:ext uri="{FF2B5EF4-FFF2-40B4-BE49-F238E27FC236}">
                <a16:creationId xmlns:a16="http://schemas.microsoft.com/office/drawing/2014/main" id="{ADC2D99A-5CAD-47E6-9BD8-758B8A0632D1}"/>
              </a:ext>
            </a:extLst>
          </p:cNvPr>
          <p:cNvPicPr>
            <a:picLocks noChangeAspect="1"/>
          </p:cNvPicPr>
          <p:nvPr/>
        </p:nvPicPr>
        <p:blipFill>
          <a:blip r:embed="rId8"/>
          <a:stretch>
            <a:fillRect/>
          </a:stretch>
        </p:blipFill>
        <p:spPr>
          <a:xfrm>
            <a:off x="4508039" y="4022344"/>
            <a:ext cx="2237511" cy="369400"/>
          </a:xfrm>
          <a:prstGeom prst="rect">
            <a:avLst/>
          </a:prstGeom>
        </p:spPr>
      </p:pic>
      <p:pic>
        <p:nvPicPr>
          <p:cNvPr id="11" name="Imagen 10">
            <a:extLst>
              <a:ext uri="{FF2B5EF4-FFF2-40B4-BE49-F238E27FC236}">
                <a16:creationId xmlns:a16="http://schemas.microsoft.com/office/drawing/2014/main" id="{59A29D74-8D86-429E-AFC8-4DB634B000F5}"/>
              </a:ext>
            </a:extLst>
          </p:cNvPr>
          <p:cNvPicPr>
            <a:picLocks noChangeAspect="1"/>
          </p:cNvPicPr>
          <p:nvPr/>
        </p:nvPicPr>
        <p:blipFill>
          <a:blip r:embed="rId9"/>
          <a:stretch>
            <a:fillRect/>
          </a:stretch>
        </p:blipFill>
        <p:spPr>
          <a:xfrm>
            <a:off x="4431125" y="4469029"/>
            <a:ext cx="2800920" cy="432120"/>
          </a:xfrm>
          <a:prstGeom prst="rect">
            <a:avLst/>
          </a:prstGeom>
        </p:spPr>
      </p:pic>
      <p:sp>
        <p:nvSpPr>
          <p:cNvPr id="12" name="CuadroTexto 11">
            <a:extLst>
              <a:ext uri="{FF2B5EF4-FFF2-40B4-BE49-F238E27FC236}">
                <a16:creationId xmlns:a16="http://schemas.microsoft.com/office/drawing/2014/main" id="{EE9F99A0-434C-44A5-8B02-809B6E02836F}"/>
              </a:ext>
            </a:extLst>
          </p:cNvPr>
          <p:cNvSpPr txBox="1"/>
          <p:nvPr/>
        </p:nvSpPr>
        <p:spPr>
          <a:xfrm>
            <a:off x="6701346" y="4074753"/>
            <a:ext cx="2143354" cy="369332"/>
          </a:xfrm>
          <a:prstGeom prst="rect">
            <a:avLst/>
          </a:prstGeom>
          <a:noFill/>
        </p:spPr>
        <p:txBody>
          <a:bodyPr wrap="square" rtlCol="0">
            <a:spAutoFit/>
          </a:bodyPr>
          <a:lstStyle/>
          <a:p>
            <a:r>
              <a:rPr lang="es-MX" sz="900" dirty="0"/>
              <a:t>Menos nos pegamos a los datos más </a:t>
            </a:r>
            <a:r>
              <a:rPr lang="es-MX" sz="900" dirty="0" err="1"/>
              <a:t>bias</a:t>
            </a:r>
            <a:r>
              <a:rPr lang="es-MX" sz="900" dirty="0"/>
              <a:t> tenemos</a:t>
            </a:r>
            <a:endParaRPr lang="es-AR" sz="900" dirty="0"/>
          </a:p>
        </p:txBody>
      </p:sp>
      <p:sp>
        <p:nvSpPr>
          <p:cNvPr id="13" name="CuadroTexto 12">
            <a:extLst>
              <a:ext uri="{FF2B5EF4-FFF2-40B4-BE49-F238E27FC236}">
                <a16:creationId xmlns:a16="http://schemas.microsoft.com/office/drawing/2014/main" id="{9A59A6AC-9463-40CA-AEE3-3D4F8DEB5A1D}"/>
              </a:ext>
            </a:extLst>
          </p:cNvPr>
          <p:cNvSpPr txBox="1"/>
          <p:nvPr/>
        </p:nvSpPr>
        <p:spPr>
          <a:xfrm>
            <a:off x="7097088" y="4609102"/>
            <a:ext cx="2143354" cy="369332"/>
          </a:xfrm>
          <a:prstGeom prst="rect">
            <a:avLst/>
          </a:prstGeom>
          <a:noFill/>
        </p:spPr>
        <p:txBody>
          <a:bodyPr wrap="square" rtlCol="0">
            <a:spAutoFit/>
          </a:bodyPr>
          <a:lstStyle/>
          <a:p>
            <a:r>
              <a:rPr lang="es-MX" sz="900" dirty="0"/>
              <a:t>¿Cuánto nuestro método de aprendizaje se mueve de la media=</a:t>
            </a:r>
            <a:endParaRPr lang="es-AR" sz="900" dirty="0"/>
          </a:p>
        </p:txBody>
      </p:sp>
      <p:sp>
        <p:nvSpPr>
          <p:cNvPr id="14" name="CuadroTexto 13">
            <a:extLst>
              <a:ext uri="{FF2B5EF4-FFF2-40B4-BE49-F238E27FC236}">
                <a16:creationId xmlns:a16="http://schemas.microsoft.com/office/drawing/2014/main" id="{AA040B31-D3E6-42A4-9659-E8A4D233E320}"/>
              </a:ext>
            </a:extLst>
          </p:cNvPr>
          <p:cNvSpPr txBox="1"/>
          <p:nvPr/>
        </p:nvSpPr>
        <p:spPr>
          <a:xfrm>
            <a:off x="375510" y="4431173"/>
            <a:ext cx="3880163" cy="369332"/>
          </a:xfrm>
          <a:prstGeom prst="rect">
            <a:avLst/>
          </a:prstGeom>
          <a:noFill/>
        </p:spPr>
        <p:txBody>
          <a:bodyPr wrap="square" rtlCol="0">
            <a:spAutoFit/>
          </a:bodyPr>
          <a:lstStyle/>
          <a:p>
            <a:r>
              <a:rPr lang="es-MX" sz="900" dirty="0"/>
              <a:t>Voy a querer disminuir el error total. Esto es un método que tenga bajo sesgo y baja varianza</a:t>
            </a:r>
            <a:endParaRPr lang="es-AR" sz="900" dirty="0"/>
          </a:p>
        </p:txBody>
      </p:sp>
      <p:sp>
        <p:nvSpPr>
          <p:cNvPr id="15" name="Google Shape;652;p107">
            <a:extLst>
              <a:ext uri="{FF2B5EF4-FFF2-40B4-BE49-F238E27FC236}">
                <a16:creationId xmlns:a16="http://schemas.microsoft.com/office/drawing/2014/main" id="{5C871737-F59C-4301-B2C4-156FE0199B3C}"/>
              </a:ext>
            </a:extLst>
          </p:cNvPr>
          <p:cNvSpPr txBox="1"/>
          <p:nvPr/>
        </p:nvSpPr>
        <p:spPr>
          <a:xfrm>
            <a:off x="535560" y="218267"/>
            <a:ext cx="3236699" cy="10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b="1" dirty="0" err="1">
                <a:latin typeface="Rubik"/>
                <a:ea typeface="Rubik"/>
                <a:cs typeface="Rubik"/>
                <a:sym typeface="Rubik"/>
              </a:rPr>
              <a:t>Trade</a:t>
            </a:r>
            <a:r>
              <a:rPr lang="es-AR" sz="2000" b="1" dirty="0">
                <a:latin typeface="Rubik"/>
                <a:ea typeface="Rubik"/>
                <a:cs typeface="Rubik"/>
                <a:sym typeface="Rubik"/>
              </a:rPr>
              <a:t>-off</a:t>
            </a:r>
            <a:endParaRPr sz="2000" b="1" dirty="0">
              <a:latin typeface="Rubik"/>
              <a:ea typeface="Rubik"/>
              <a:cs typeface="Rubik"/>
              <a:sym typeface="Rubik"/>
            </a:endParaRPr>
          </a:p>
        </p:txBody>
      </p:sp>
    </p:spTree>
    <p:extLst>
      <p:ext uri="{BB962C8B-B14F-4D97-AF65-F5344CB8AC3E}">
        <p14:creationId xmlns:p14="http://schemas.microsoft.com/office/powerpoint/2010/main" val="249973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37E9C-CA05-43DE-BAE0-9E4AF461C1D8}"/>
              </a:ext>
            </a:extLst>
          </p:cNvPr>
          <p:cNvSpPr>
            <a:spLocks noGrp="1"/>
          </p:cNvSpPr>
          <p:nvPr>
            <p:ph type="title"/>
          </p:nvPr>
        </p:nvSpPr>
        <p:spPr>
          <a:xfrm>
            <a:off x="193640" y="161885"/>
            <a:ext cx="7808700" cy="1018500"/>
          </a:xfrm>
        </p:spPr>
        <p:txBody>
          <a:bodyPr/>
          <a:lstStyle/>
          <a:p>
            <a:r>
              <a:rPr lang="es-MX" dirty="0" err="1"/>
              <a:t>Dataset</a:t>
            </a:r>
            <a:r>
              <a:rPr lang="es-MX" dirty="0"/>
              <a:t> </a:t>
            </a:r>
            <a:r>
              <a:rPr lang="es-MX" dirty="0" err="1"/>
              <a:t>Slack</a:t>
            </a:r>
            <a:endParaRPr lang="es-AR" dirty="0"/>
          </a:p>
        </p:txBody>
      </p:sp>
      <p:sp>
        <p:nvSpPr>
          <p:cNvPr id="3" name="Marcador de número de diapositiva 2">
            <a:extLst>
              <a:ext uri="{FF2B5EF4-FFF2-40B4-BE49-F238E27FC236}">
                <a16:creationId xmlns:a16="http://schemas.microsoft.com/office/drawing/2014/main" id="{64DB4A96-C4FA-4F90-8F1D-53C36B6DC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21</a:t>
            </a:fld>
            <a:endParaRPr lang="es-AR"/>
          </a:p>
        </p:txBody>
      </p:sp>
      <p:sp>
        <p:nvSpPr>
          <p:cNvPr id="4" name="Rectángulo 3">
            <a:extLst>
              <a:ext uri="{FF2B5EF4-FFF2-40B4-BE49-F238E27FC236}">
                <a16:creationId xmlns:a16="http://schemas.microsoft.com/office/drawing/2014/main" id="{4D706DA4-ADD6-4292-8F1D-44C7800218C1}"/>
              </a:ext>
            </a:extLst>
          </p:cNvPr>
          <p:cNvSpPr/>
          <p:nvPr/>
        </p:nvSpPr>
        <p:spPr>
          <a:xfrm>
            <a:off x="376433" y="1410594"/>
            <a:ext cx="8255504" cy="1815882"/>
          </a:xfrm>
          <a:prstGeom prst="rect">
            <a:avLst/>
          </a:prstGeom>
        </p:spPr>
        <p:txBody>
          <a:bodyPr wrap="square">
            <a:spAutoFit/>
          </a:bodyPr>
          <a:lstStyle/>
          <a:p>
            <a:r>
              <a:rPr lang="es-MX" altLang="es-AR" dirty="0">
                <a:latin typeface="Rubik"/>
                <a:cs typeface="Rubik"/>
              </a:rPr>
              <a:t>Ejercicio:</a:t>
            </a:r>
            <a:br>
              <a:rPr lang="es-MX" altLang="es-AR" dirty="0">
                <a:latin typeface="Rubik"/>
                <a:cs typeface="Rubik"/>
              </a:rPr>
            </a:br>
            <a:endParaRPr lang="es-MX" altLang="es-AR" dirty="0">
              <a:latin typeface="Rubik"/>
              <a:cs typeface="Rubik"/>
            </a:endParaRPr>
          </a:p>
          <a:p>
            <a:pPr marL="342900" indent="-342900">
              <a:buAutoNum type="arabicPeriod"/>
            </a:pPr>
            <a:r>
              <a:rPr lang="es-MX" altLang="es-AR" dirty="0">
                <a:latin typeface="Rubik"/>
                <a:cs typeface="Rubik"/>
              </a:rPr>
              <a:t>Levantar el </a:t>
            </a:r>
            <a:r>
              <a:rPr lang="es-MX" altLang="es-AR" dirty="0" err="1">
                <a:latin typeface="Rubik"/>
                <a:cs typeface="Rubik"/>
              </a:rPr>
              <a:t>dataset</a:t>
            </a:r>
            <a:endParaRPr lang="es-MX" altLang="es-AR" dirty="0">
              <a:latin typeface="Rubik"/>
              <a:cs typeface="Rubik"/>
            </a:endParaRPr>
          </a:p>
          <a:p>
            <a:pPr marL="342900" indent="-342900">
              <a:buAutoNum type="arabicPeriod"/>
            </a:pPr>
            <a:r>
              <a:rPr lang="es-MX" altLang="es-AR" dirty="0">
                <a:latin typeface="Rubik"/>
                <a:cs typeface="Rubik"/>
              </a:rPr>
              <a:t>Hacer preguntas: ordenando pipeline</a:t>
            </a:r>
            <a:endParaRPr lang="es-AR" altLang="es-AR" dirty="0">
              <a:latin typeface="Rubik"/>
              <a:cs typeface="Rubik"/>
            </a:endParaRPr>
          </a:p>
          <a:p>
            <a:pPr marL="342900" indent="-342900">
              <a:buAutoNum type="arabicPeriod"/>
            </a:pPr>
            <a:r>
              <a:rPr lang="es-AR" altLang="es-AR" dirty="0">
                <a:latin typeface="Rubik"/>
                <a:cs typeface="Rubik"/>
              </a:rPr>
              <a:t>El Mentor se queda 2min en cada grupo un total de 20min. Si hay 5 grupos de dos personas va a pasar 2 veces en total. </a:t>
            </a:r>
          </a:p>
          <a:p>
            <a:pPr marL="342900" indent="-342900">
              <a:buAutoNum type="arabicPeriod"/>
            </a:pPr>
            <a:r>
              <a:rPr lang="es-AR" altLang="es-AR" dirty="0">
                <a:latin typeface="Rubik"/>
                <a:cs typeface="Rubik"/>
              </a:rPr>
              <a:t>Cada vez que pasa les puede pasar código para resolver el análisis (si es que lo tiene)</a:t>
            </a:r>
          </a:p>
          <a:p>
            <a:pPr marL="342900" indent="-342900">
              <a:buAutoNum type="arabicPeriod"/>
            </a:pPr>
            <a:r>
              <a:rPr lang="es-AR" altLang="es-AR" dirty="0">
                <a:latin typeface="Rubik"/>
                <a:cs typeface="Rubik"/>
              </a:rPr>
              <a:t>Repasamos el código armado</a:t>
            </a:r>
            <a:endParaRPr lang="es-MX" altLang="es-AR" dirty="0">
              <a:latin typeface="Rubik"/>
              <a:cs typeface="Rubik"/>
            </a:endParaRPr>
          </a:p>
        </p:txBody>
      </p:sp>
    </p:spTree>
    <p:extLst>
      <p:ext uri="{BB962C8B-B14F-4D97-AF65-F5344CB8AC3E}">
        <p14:creationId xmlns:p14="http://schemas.microsoft.com/office/powerpoint/2010/main" val="378209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Repaso</a:t>
            </a:r>
            <a:endParaRPr dirty="0"/>
          </a:p>
        </p:txBody>
      </p:sp>
    </p:spTree>
    <p:extLst>
      <p:ext uri="{BB962C8B-B14F-4D97-AF65-F5344CB8AC3E}">
        <p14:creationId xmlns:p14="http://schemas.microsoft.com/office/powerpoint/2010/main" val="3623422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8ECC2-DBD1-437E-A2B1-DAAEE190D480}"/>
              </a:ext>
            </a:extLst>
          </p:cNvPr>
          <p:cNvSpPr>
            <a:spLocks noGrp="1"/>
          </p:cNvSpPr>
          <p:nvPr>
            <p:ph type="title"/>
          </p:nvPr>
        </p:nvSpPr>
        <p:spPr/>
        <p:txBody>
          <a:bodyPr/>
          <a:lstStyle/>
          <a:p>
            <a:r>
              <a:rPr lang="es" dirty="0"/>
              <a:t>Cómo evitar </a:t>
            </a:r>
            <a:r>
              <a:rPr lang="es-AR" dirty="0"/>
              <a:t>los riesgos</a:t>
            </a:r>
          </a:p>
        </p:txBody>
      </p:sp>
      <p:sp>
        <p:nvSpPr>
          <p:cNvPr id="3" name="Marcador de número de diapositiva 2">
            <a:extLst>
              <a:ext uri="{FF2B5EF4-FFF2-40B4-BE49-F238E27FC236}">
                <a16:creationId xmlns:a16="http://schemas.microsoft.com/office/drawing/2014/main" id="{F4D3A0E0-465B-47E9-B727-D921EA3B72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23</a:t>
            </a:fld>
            <a:endParaRPr lang="es-AR"/>
          </a:p>
        </p:txBody>
      </p:sp>
      <p:sp>
        <p:nvSpPr>
          <p:cNvPr id="4" name="Google Shape;659;p108">
            <a:extLst>
              <a:ext uri="{FF2B5EF4-FFF2-40B4-BE49-F238E27FC236}">
                <a16:creationId xmlns:a16="http://schemas.microsoft.com/office/drawing/2014/main" id="{8C9FAA0A-68A7-491D-8F8C-D7046F57D362}"/>
              </a:ext>
            </a:extLst>
          </p:cNvPr>
          <p:cNvSpPr/>
          <p:nvPr/>
        </p:nvSpPr>
        <p:spPr>
          <a:xfrm>
            <a:off x="727650" y="1737525"/>
            <a:ext cx="7972200" cy="224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 sz="1600" dirty="0">
                <a:latin typeface="Rubik"/>
                <a:ea typeface="Rubik"/>
                <a:cs typeface="Rubik"/>
                <a:sym typeface="Rubik"/>
              </a:rPr>
              <a:t>Existen d</a:t>
            </a:r>
            <a:r>
              <a:rPr lang="es" sz="1600" i="0" u="none" strike="noStrike" cap="none" dirty="0">
                <a:solidFill>
                  <a:srgbClr val="000000"/>
                </a:solidFill>
                <a:latin typeface="Rubik"/>
                <a:ea typeface="Rubik"/>
                <a:cs typeface="Rubik"/>
                <a:sym typeface="Rubik"/>
              </a:rPr>
              <a:t>os formas de evitar el “overfitting”</a:t>
            </a:r>
            <a:r>
              <a:rPr lang="es" sz="1600" dirty="0">
                <a:latin typeface="Rubik"/>
                <a:ea typeface="Rubik"/>
                <a:cs typeface="Rubik"/>
                <a:sym typeface="Rubik"/>
              </a:rPr>
              <a:t>:</a:t>
            </a:r>
            <a:r>
              <a:rPr lang="es" sz="1600" i="0" u="none" strike="noStrike" cap="none" dirty="0">
                <a:solidFill>
                  <a:srgbClr val="000000"/>
                </a:solidFill>
                <a:latin typeface="Rubik"/>
                <a:ea typeface="Rubik"/>
                <a:cs typeface="Rubik"/>
                <a:sym typeface="Rubik"/>
              </a:rPr>
              <a:t> obtener más datos y la regularización.</a:t>
            </a:r>
            <a:endParaRPr sz="1600" dirty="0">
              <a:latin typeface="Rubik"/>
              <a:ea typeface="Rubik"/>
              <a:cs typeface="Rubik"/>
              <a:sym typeface="Rubik"/>
            </a:endParaRPr>
          </a:p>
          <a:p>
            <a:pPr marL="0" marR="0" lvl="0" indent="0" algn="l" rtl="0">
              <a:lnSpc>
                <a:spcPct val="100000"/>
              </a:lnSpc>
              <a:spcBef>
                <a:spcPts val="0"/>
              </a:spcBef>
              <a:spcAft>
                <a:spcPts val="0"/>
              </a:spcAft>
              <a:buNone/>
            </a:pPr>
            <a:endParaRPr sz="1600" i="0" u="none" strike="noStrike" cap="none" dirty="0">
              <a:solidFill>
                <a:srgbClr val="000000"/>
              </a:solidFill>
              <a:latin typeface="Rubik"/>
              <a:ea typeface="Rubik"/>
              <a:cs typeface="Rubik"/>
              <a:sym typeface="Rubik"/>
            </a:endParaRPr>
          </a:p>
          <a:p>
            <a:pPr marL="285750" marR="0" lvl="0" indent="-285750" algn="l" rtl="0">
              <a:lnSpc>
                <a:spcPct val="100000"/>
              </a:lnSpc>
              <a:spcBef>
                <a:spcPts val="0"/>
              </a:spcBef>
              <a:spcAft>
                <a:spcPts val="0"/>
              </a:spcAft>
              <a:buClr>
                <a:srgbClr val="000000"/>
              </a:buClr>
              <a:buSzPts val="1400"/>
              <a:buFont typeface="Arial"/>
              <a:buChar char="•"/>
            </a:pPr>
            <a:r>
              <a:rPr lang="es" b="1" i="0" u="none" strike="noStrike" cap="none" dirty="0">
                <a:solidFill>
                  <a:srgbClr val="000000"/>
                </a:solidFill>
                <a:latin typeface="Rubik"/>
                <a:ea typeface="Rubik"/>
                <a:cs typeface="Rubik"/>
                <a:sym typeface="Rubik"/>
              </a:rPr>
              <a:t>Obtener más datos</a:t>
            </a:r>
            <a:r>
              <a:rPr lang="es" i="0" u="none" strike="noStrike" cap="none" dirty="0">
                <a:solidFill>
                  <a:srgbClr val="000000"/>
                </a:solidFill>
                <a:latin typeface="Rubik"/>
                <a:ea typeface="Rubik"/>
                <a:cs typeface="Rubik"/>
                <a:sym typeface="Rubik"/>
              </a:rPr>
              <a:t> es normalmente la mejor solución, un modelo entrenado con más datos generalizará mejor de forma natural.</a:t>
            </a:r>
            <a:endParaRPr dirty="0">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dirty="0">
              <a:solidFill>
                <a:srgbClr val="000000"/>
              </a:solidFill>
              <a:latin typeface="Rubik"/>
              <a:ea typeface="Rubik"/>
              <a:cs typeface="Rubik"/>
              <a:sym typeface="Rubik"/>
            </a:endParaRPr>
          </a:p>
          <a:p>
            <a:pPr marL="285750" marR="0" lvl="0" indent="-285750" algn="l" rtl="0">
              <a:lnSpc>
                <a:spcPct val="100000"/>
              </a:lnSpc>
              <a:spcBef>
                <a:spcPts val="0"/>
              </a:spcBef>
              <a:spcAft>
                <a:spcPts val="0"/>
              </a:spcAft>
              <a:buClr>
                <a:srgbClr val="000000"/>
              </a:buClr>
              <a:buSzPts val="1400"/>
              <a:buFont typeface="Arial"/>
              <a:buChar char="•"/>
            </a:pPr>
            <a:r>
              <a:rPr lang="es" b="1" i="0" u="none" strike="noStrike" cap="none" dirty="0">
                <a:solidFill>
                  <a:srgbClr val="000000"/>
                </a:solidFill>
                <a:latin typeface="Rubik"/>
                <a:ea typeface="Rubik"/>
                <a:cs typeface="Rubik"/>
                <a:sym typeface="Rubik"/>
              </a:rPr>
              <a:t>La regularización </a:t>
            </a:r>
            <a:r>
              <a:rPr lang="es" i="0" u="none" strike="noStrike" cap="none" dirty="0">
                <a:solidFill>
                  <a:srgbClr val="000000"/>
                </a:solidFill>
                <a:latin typeface="Rubik"/>
                <a:ea typeface="Rubik"/>
                <a:cs typeface="Rubik"/>
                <a:sym typeface="Rubik"/>
              </a:rPr>
              <a:t>se realiza cuando lo anterior no es posible. Es el proceso de modular la cantidad de información que el modelo puede almacenar o añadir restricciones con la información que se permite mantener. Si el modelo solo memoriza un pequeño número de pautas, la optimización hará que el enfoque se haga en las más relevantes, mejorando la posibilidad de generalizar bien.</a:t>
            </a:r>
            <a:endParaRPr dirty="0">
              <a:latin typeface="Rubik"/>
              <a:ea typeface="Rubik"/>
              <a:cs typeface="Rubik"/>
              <a:sym typeface="Rubik"/>
            </a:endParaRPr>
          </a:p>
        </p:txBody>
      </p:sp>
    </p:spTree>
    <p:extLst>
      <p:ext uri="{BB962C8B-B14F-4D97-AF65-F5344CB8AC3E}">
        <p14:creationId xmlns:p14="http://schemas.microsoft.com/office/powerpoint/2010/main" val="2042075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8ECC2-DBD1-437E-A2B1-DAAEE190D480}"/>
              </a:ext>
            </a:extLst>
          </p:cNvPr>
          <p:cNvSpPr>
            <a:spLocks noGrp="1"/>
          </p:cNvSpPr>
          <p:nvPr>
            <p:ph type="title"/>
          </p:nvPr>
        </p:nvSpPr>
        <p:spPr/>
        <p:txBody>
          <a:bodyPr/>
          <a:lstStyle/>
          <a:p>
            <a:r>
              <a:rPr lang="es" dirty="0"/>
              <a:t>Cómo evitarlos</a:t>
            </a:r>
            <a:endParaRPr lang="es-AR" dirty="0"/>
          </a:p>
        </p:txBody>
      </p:sp>
      <p:sp>
        <p:nvSpPr>
          <p:cNvPr id="3" name="Marcador de número de diapositiva 2">
            <a:extLst>
              <a:ext uri="{FF2B5EF4-FFF2-40B4-BE49-F238E27FC236}">
                <a16:creationId xmlns:a16="http://schemas.microsoft.com/office/drawing/2014/main" id="{F4D3A0E0-465B-47E9-B727-D921EA3B72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24</a:t>
            </a:fld>
            <a:endParaRPr lang="es-AR"/>
          </a:p>
        </p:txBody>
      </p:sp>
      <p:sp>
        <p:nvSpPr>
          <p:cNvPr id="4" name="Google Shape;665;p109">
            <a:extLst>
              <a:ext uri="{FF2B5EF4-FFF2-40B4-BE49-F238E27FC236}">
                <a16:creationId xmlns:a16="http://schemas.microsoft.com/office/drawing/2014/main" id="{D2868355-1B4B-4C5A-B5E1-B8E801130A15}"/>
              </a:ext>
            </a:extLst>
          </p:cNvPr>
          <p:cNvSpPr txBox="1"/>
          <p:nvPr/>
        </p:nvSpPr>
        <p:spPr>
          <a:xfrm>
            <a:off x="702150" y="1558825"/>
            <a:ext cx="7739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dirty="0">
                <a:latin typeface="Rubik"/>
                <a:ea typeface="Rubik"/>
                <a:cs typeface="Rubik"/>
                <a:sym typeface="Rubik"/>
              </a:rPr>
              <a:t>La regularización se realiza principalmente con las siguientes técnicas:</a:t>
            </a:r>
            <a:endParaRPr dirty="0">
              <a:latin typeface="Rubik"/>
              <a:ea typeface="Rubik"/>
              <a:cs typeface="Rubik"/>
              <a:sym typeface="Rubik"/>
            </a:endParaRPr>
          </a:p>
          <a:p>
            <a:pPr marL="457200" lvl="0" indent="-317500" algn="l" rtl="0">
              <a:lnSpc>
                <a:spcPct val="115000"/>
              </a:lnSpc>
              <a:spcBef>
                <a:spcPts val="1000"/>
              </a:spcBef>
              <a:spcAft>
                <a:spcPts val="0"/>
              </a:spcAft>
              <a:buSzPts val="1400"/>
              <a:buFont typeface="Rubik"/>
              <a:buAutoNum type="arabicPeriod"/>
            </a:pPr>
            <a:r>
              <a:rPr lang="es" b="1" dirty="0">
                <a:latin typeface="Rubik"/>
                <a:ea typeface="Rubik"/>
                <a:cs typeface="Rubik"/>
                <a:sym typeface="Rubik"/>
              </a:rPr>
              <a:t>Reduciendo el tamaño del modelo</a:t>
            </a:r>
            <a:r>
              <a:rPr lang="es" dirty="0">
                <a:latin typeface="Rubik"/>
                <a:ea typeface="Rubik"/>
                <a:cs typeface="Rubik"/>
                <a:sym typeface="Rubik"/>
              </a:rPr>
              <a:t>: disminuyendo el número parámetros que el modelo tiene que aprender, y con ello, su capacidad de aprendizaje. </a:t>
            </a:r>
            <a:endParaRPr dirty="0">
              <a:latin typeface="Rubik"/>
              <a:ea typeface="Rubik"/>
              <a:cs typeface="Rubik"/>
              <a:sym typeface="Rubik"/>
            </a:endParaRPr>
          </a:p>
          <a:p>
            <a:pPr marL="457200" lvl="0" indent="-317500" algn="l" rtl="0">
              <a:lnSpc>
                <a:spcPct val="115000"/>
              </a:lnSpc>
              <a:spcBef>
                <a:spcPts val="1000"/>
              </a:spcBef>
              <a:spcAft>
                <a:spcPts val="0"/>
              </a:spcAft>
              <a:buSzPts val="1400"/>
              <a:buFont typeface="Rubik"/>
              <a:buAutoNum type="arabicPeriod"/>
            </a:pPr>
            <a:r>
              <a:rPr lang="es" b="1" dirty="0">
                <a:latin typeface="Rubik"/>
                <a:ea typeface="Rubik"/>
                <a:cs typeface="Rubik"/>
                <a:sym typeface="Rubik"/>
              </a:rPr>
              <a:t>Añadiendo regularización de peso</a:t>
            </a:r>
            <a:r>
              <a:rPr lang="es" dirty="0">
                <a:latin typeface="Rubik"/>
                <a:ea typeface="Rubik"/>
                <a:cs typeface="Rubik"/>
                <a:sym typeface="Rubik"/>
              </a:rPr>
              <a:t>: en general, cuanto más simple es el modelo, es mejor. Mientras pueda aprender bien, un modelo más simple es menos proclive a sufrir “overfitting”. Una forma común de conseguir esto es restringir la complejidad forzando sus pesos para solamente tomar pequeños valores, regularizando la distribución de valores de peso. Esto se realiza añadiendo a la función de pérdida un costo asociado a tener grandes pesos. </a:t>
            </a:r>
            <a:endParaRPr dirty="0">
              <a:latin typeface="Rubik"/>
              <a:ea typeface="Rubik"/>
              <a:cs typeface="Rubik"/>
              <a:sym typeface="Rubik"/>
            </a:endParaRPr>
          </a:p>
        </p:txBody>
      </p:sp>
    </p:spTree>
    <p:extLst>
      <p:ext uri="{BB962C8B-B14F-4D97-AF65-F5344CB8AC3E}">
        <p14:creationId xmlns:p14="http://schemas.microsoft.com/office/powerpoint/2010/main" val="1218514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25</a:t>
            </a:fld>
            <a:endParaRPr/>
          </a:p>
        </p:txBody>
      </p:sp>
      <p:sp>
        <p:nvSpPr>
          <p:cNvPr id="447" name="Google Shape;447;p87"/>
          <p:cNvSpPr txBox="1"/>
          <p:nvPr/>
        </p:nvSpPr>
        <p:spPr>
          <a:xfrm>
            <a:off x="571077" y="285800"/>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 sz="2400" b="1">
                <a:solidFill>
                  <a:srgbClr val="434343"/>
                </a:solidFill>
                <a:latin typeface="Rubik"/>
                <a:ea typeface="Rubik"/>
                <a:cs typeface="Rubik"/>
                <a:sym typeface="Rubik"/>
              </a:rPr>
              <a:t>Problema de regresión</a:t>
            </a:r>
            <a:endParaRPr sz="2400">
              <a:solidFill>
                <a:srgbClr val="E1446D"/>
              </a:solidFill>
              <a:latin typeface="Rubik"/>
              <a:ea typeface="Rubik"/>
              <a:cs typeface="Rubik"/>
              <a:sym typeface="Rubik"/>
            </a:endParaRPr>
          </a:p>
        </p:txBody>
      </p:sp>
      <p:sp>
        <p:nvSpPr>
          <p:cNvPr id="448" name="Google Shape;448;p87"/>
          <p:cNvSpPr txBox="1"/>
          <p:nvPr/>
        </p:nvSpPr>
        <p:spPr>
          <a:xfrm>
            <a:off x="571075" y="1192250"/>
            <a:ext cx="7789800" cy="11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434343"/>
                </a:solidFill>
                <a:latin typeface="Rubik"/>
                <a:ea typeface="Rubik"/>
                <a:cs typeface="Rubik"/>
                <a:sym typeface="Rubik"/>
              </a:rPr>
              <a:t>Consiste en predecir una respuesta numérica Y en base a atributos X</a:t>
            </a:r>
            <a:r>
              <a:rPr lang="es" sz="1600" baseline="-25000">
                <a:solidFill>
                  <a:srgbClr val="434343"/>
                </a:solidFill>
                <a:latin typeface="Rubik"/>
                <a:ea typeface="Rubik"/>
                <a:cs typeface="Rubik"/>
                <a:sym typeface="Rubik"/>
              </a:rPr>
              <a:t>1</a:t>
            </a:r>
            <a:r>
              <a:rPr lang="es" sz="1600">
                <a:solidFill>
                  <a:srgbClr val="434343"/>
                </a:solidFill>
                <a:latin typeface="Rubik"/>
                <a:ea typeface="Rubik"/>
                <a:cs typeface="Rubik"/>
                <a:sym typeface="Rubik"/>
              </a:rPr>
              <a:t>, X</a:t>
            </a:r>
            <a:r>
              <a:rPr lang="es" sz="1600" baseline="-25000">
                <a:solidFill>
                  <a:srgbClr val="434343"/>
                </a:solidFill>
                <a:latin typeface="Rubik"/>
                <a:ea typeface="Rubik"/>
                <a:cs typeface="Rubik"/>
                <a:sym typeface="Rubik"/>
              </a:rPr>
              <a:t>2</a:t>
            </a:r>
            <a:r>
              <a:rPr lang="es" sz="1600">
                <a:solidFill>
                  <a:srgbClr val="434343"/>
                </a:solidFill>
                <a:latin typeface="Rubik"/>
                <a:ea typeface="Rubik"/>
                <a:cs typeface="Rubik"/>
                <a:sym typeface="Rubik"/>
              </a:rPr>
              <a:t>, ..., X</a:t>
            </a:r>
            <a:r>
              <a:rPr lang="es" sz="1600" baseline="-25000">
                <a:solidFill>
                  <a:srgbClr val="434343"/>
                </a:solidFill>
                <a:latin typeface="Rubik"/>
                <a:ea typeface="Rubik"/>
                <a:cs typeface="Rubik"/>
                <a:sym typeface="Rubik"/>
              </a:rPr>
              <a:t>p</a:t>
            </a:r>
            <a:r>
              <a:rPr lang="es" sz="1600">
                <a:solidFill>
                  <a:srgbClr val="434343"/>
                </a:solidFill>
                <a:latin typeface="Rubik"/>
                <a:ea typeface="Rubik"/>
                <a:cs typeface="Rubik"/>
                <a:sym typeface="Rubik"/>
              </a:rPr>
              <a:t>.</a:t>
            </a:r>
            <a:endParaRPr sz="1600">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marL="1828800" lvl="0" indent="457200" algn="l" rtl="0">
              <a:spcBef>
                <a:spcPts val="0"/>
              </a:spcBef>
              <a:spcAft>
                <a:spcPts val="0"/>
              </a:spcAft>
              <a:buNone/>
            </a:pPr>
            <a:r>
              <a:rPr lang="es" sz="2400" i="1">
                <a:solidFill>
                  <a:srgbClr val="009BDE"/>
                </a:solidFill>
                <a:latin typeface="Rubik"/>
                <a:ea typeface="Rubik"/>
                <a:cs typeface="Rubik"/>
                <a:sym typeface="Rubik"/>
              </a:rPr>
              <a:t>Y ≈ f (X</a:t>
            </a:r>
            <a:r>
              <a:rPr lang="es" sz="2400" i="1" baseline="-25000">
                <a:solidFill>
                  <a:srgbClr val="009BDE"/>
                </a:solidFill>
                <a:latin typeface="Rubik"/>
                <a:ea typeface="Rubik"/>
                <a:cs typeface="Rubik"/>
                <a:sym typeface="Rubik"/>
              </a:rPr>
              <a:t>1 </a:t>
            </a:r>
            <a:r>
              <a:rPr lang="es" sz="2400" i="1">
                <a:solidFill>
                  <a:srgbClr val="009BDE"/>
                </a:solidFill>
                <a:latin typeface="Rubik"/>
                <a:ea typeface="Rubik"/>
                <a:cs typeface="Rubik"/>
                <a:sym typeface="Rubik"/>
              </a:rPr>
              <a:t>, X</a:t>
            </a:r>
            <a:r>
              <a:rPr lang="es" sz="2400" i="1" baseline="-25000">
                <a:solidFill>
                  <a:srgbClr val="009BDE"/>
                </a:solidFill>
                <a:latin typeface="Rubik"/>
                <a:ea typeface="Rubik"/>
                <a:cs typeface="Rubik"/>
                <a:sym typeface="Rubik"/>
              </a:rPr>
              <a:t>2 </a:t>
            </a:r>
            <a:r>
              <a:rPr lang="es" sz="2400" i="1">
                <a:solidFill>
                  <a:srgbClr val="009BDE"/>
                </a:solidFill>
                <a:latin typeface="Rubik"/>
                <a:ea typeface="Rubik"/>
                <a:cs typeface="Rubik"/>
                <a:sym typeface="Rubik"/>
              </a:rPr>
              <a:t>, ..., X</a:t>
            </a:r>
            <a:r>
              <a:rPr lang="es" sz="2400" i="1" baseline="-25000">
                <a:solidFill>
                  <a:srgbClr val="009BDE"/>
                </a:solidFill>
                <a:latin typeface="Rubik"/>
                <a:ea typeface="Rubik"/>
                <a:cs typeface="Rubik"/>
                <a:sym typeface="Rubik"/>
              </a:rPr>
              <a:t>p </a:t>
            </a:r>
            <a:r>
              <a:rPr lang="es" sz="2400" i="1">
                <a:solidFill>
                  <a:srgbClr val="009BDE"/>
                </a:solidFill>
                <a:latin typeface="Rubik"/>
                <a:ea typeface="Rubik"/>
                <a:cs typeface="Rubik"/>
                <a:sym typeface="Rubik"/>
              </a:rPr>
              <a:t>)</a:t>
            </a:r>
            <a:endParaRPr>
              <a:solidFill>
                <a:srgbClr val="009BDE"/>
              </a:solidFill>
              <a:latin typeface="Rubik"/>
              <a:ea typeface="Rubik"/>
              <a:cs typeface="Rubik"/>
              <a:sym typeface="Rubik"/>
            </a:endParaRPr>
          </a:p>
        </p:txBody>
      </p:sp>
      <p:pic>
        <p:nvPicPr>
          <p:cNvPr id="449" name="Google Shape;449;p87"/>
          <p:cNvPicPr preferRelativeResize="0"/>
          <p:nvPr/>
        </p:nvPicPr>
        <p:blipFill>
          <a:blip r:embed="rId3">
            <a:alphaModFix/>
          </a:blip>
          <a:stretch>
            <a:fillRect/>
          </a:stretch>
        </p:blipFill>
        <p:spPr>
          <a:xfrm>
            <a:off x="4757653" y="2731450"/>
            <a:ext cx="3306624" cy="2187875"/>
          </a:xfrm>
          <a:prstGeom prst="rect">
            <a:avLst/>
          </a:prstGeom>
          <a:noFill/>
          <a:ln>
            <a:noFill/>
          </a:ln>
        </p:spPr>
      </p:pic>
      <p:sp>
        <p:nvSpPr>
          <p:cNvPr id="450" name="Google Shape;450;p87"/>
          <p:cNvSpPr txBox="1"/>
          <p:nvPr/>
        </p:nvSpPr>
        <p:spPr>
          <a:xfrm>
            <a:off x="5283025" y="2894325"/>
            <a:ext cx="2085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t>y</a:t>
            </a:r>
            <a:endParaRPr sz="1200"/>
          </a:p>
        </p:txBody>
      </p:sp>
      <p:sp>
        <p:nvSpPr>
          <p:cNvPr id="451" name="Google Shape;451;p87"/>
          <p:cNvSpPr/>
          <p:nvPr/>
        </p:nvSpPr>
        <p:spPr>
          <a:xfrm>
            <a:off x="852000" y="2684900"/>
            <a:ext cx="3162900" cy="2458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7"/>
          <p:cNvSpPr txBox="1"/>
          <p:nvPr/>
        </p:nvSpPr>
        <p:spPr>
          <a:xfrm>
            <a:off x="975575" y="2810775"/>
            <a:ext cx="2958600" cy="14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solidFill>
                  <a:srgbClr val="434343"/>
                </a:solidFill>
                <a:latin typeface="Rubik"/>
                <a:ea typeface="Rubik"/>
                <a:cs typeface="Rubik"/>
                <a:sym typeface="Rubik"/>
              </a:rPr>
              <a:t>El caso más sencillo </a:t>
            </a:r>
            <a:endParaRPr sz="2000">
              <a:solidFill>
                <a:srgbClr val="434343"/>
              </a:solidFill>
              <a:latin typeface="Rubik"/>
              <a:ea typeface="Rubik"/>
              <a:cs typeface="Rubik"/>
              <a:sym typeface="Rubik"/>
            </a:endParaRPr>
          </a:p>
          <a:p>
            <a:pPr marL="0" lvl="0" indent="0" algn="l" rtl="0">
              <a:spcBef>
                <a:spcPts val="0"/>
              </a:spcBef>
              <a:spcAft>
                <a:spcPts val="0"/>
              </a:spcAft>
              <a:buNone/>
            </a:pPr>
            <a:r>
              <a:rPr lang="es" sz="2000">
                <a:solidFill>
                  <a:srgbClr val="434343"/>
                </a:solidFill>
                <a:latin typeface="Rubik"/>
                <a:ea typeface="Rubik"/>
                <a:cs typeface="Rubik"/>
                <a:sym typeface="Rubik"/>
              </a:rPr>
              <a:t>es una regresión lineal.</a:t>
            </a:r>
            <a:endParaRPr sz="2000">
              <a:solidFill>
                <a:srgbClr val="434343"/>
              </a:solidFill>
              <a:latin typeface="Rubik"/>
              <a:ea typeface="Rubik"/>
              <a:cs typeface="Rubik"/>
              <a:sym typeface="Rubik"/>
            </a:endParaRPr>
          </a:p>
          <a:p>
            <a:pPr marL="0" marR="0" lvl="0" indent="0" algn="l" rtl="0">
              <a:lnSpc>
                <a:spcPct val="100000"/>
              </a:lnSpc>
              <a:spcBef>
                <a:spcPts val="1000"/>
              </a:spcBef>
              <a:spcAft>
                <a:spcPts val="0"/>
              </a:spcAft>
              <a:buNone/>
            </a:pPr>
            <a:r>
              <a:rPr lang="es" sz="1600">
                <a:solidFill>
                  <a:srgbClr val="009BDE"/>
                </a:solidFill>
                <a:latin typeface="Rubik"/>
                <a:ea typeface="Rubik"/>
                <a:cs typeface="Rubik"/>
                <a:sym typeface="Rubik"/>
              </a:rPr>
              <a:t>Buscamos Y = mX + b que mejor ajuste a los datos:</a:t>
            </a:r>
            <a:endParaRPr sz="1600">
              <a:solidFill>
                <a:srgbClr val="009BDE"/>
              </a:solidFill>
              <a:latin typeface="Rubik"/>
              <a:ea typeface="Rubik"/>
              <a:cs typeface="Rubik"/>
              <a:sym typeface="Rubik"/>
            </a:endParaRPr>
          </a:p>
          <a:p>
            <a:pPr marL="457200" marR="0" lvl="0" indent="-330200" algn="l" rtl="0">
              <a:lnSpc>
                <a:spcPct val="100000"/>
              </a:lnSpc>
              <a:spcBef>
                <a:spcPts val="500"/>
              </a:spcBef>
              <a:spcAft>
                <a:spcPts val="0"/>
              </a:spcAft>
              <a:buClr>
                <a:srgbClr val="009BDE"/>
              </a:buClr>
              <a:buSzPts val="1600"/>
              <a:buFont typeface="Rubik"/>
              <a:buChar char="-"/>
            </a:pPr>
            <a:r>
              <a:rPr lang="es" sz="1600" b="1">
                <a:solidFill>
                  <a:srgbClr val="009BDE"/>
                </a:solidFill>
                <a:latin typeface="Rubik"/>
                <a:ea typeface="Rubik"/>
                <a:cs typeface="Rubik"/>
                <a:sym typeface="Rubik"/>
              </a:rPr>
              <a:t>m: pendiente</a:t>
            </a:r>
            <a:endParaRPr sz="1600" b="1">
              <a:solidFill>
                <a:srgbClr val="009BDE"/>
              </a:solidFill>
              <a:latin typeface="Rubik"/>
              <a:ea typeface="Rubik"/>
              <a:cs typeface="Rubik"/>
              <a:sym typeface="Rubik"/>
            </a:endParaRPr>
          </a:p>
          <a:p>
            <a:pPr marL="457200" marR="0" lvl="0" indent="-330200" algn="l" rtl="0">
              <a:lnSpc>
                <a:spcPct val="100000"/>
              </a:lnSpc>
              <a:spcBef>
                <a:spcPts val="0"/>
              </a:spcBef>
              <a:spcAft>
                <a:spcPts val="0"/>
              </a:spcAft>
              <a:buClr>
                <a:srgbClr val="009BDE"/>
              </a:buClr>
              <a:buSzPts val="1600"/>
              <a:buFont typeface="Rubik"/>
              <a:buChar char="-"/>
            </a:pPr>
            <a:r>
              <a:rPr lang="es" sz="1600" b="1">
                <a:solidFill>
                  <a:srgbClr val="009BDE"/>
                </a:solidFill>
                <a:latin typeface="Rubik"/>
                <a:ea typeface="Rubik"/>
                <a:cs typeface="Rubik"/>
                <a:sym typeface="Rubik"/>
              </a:rPr>
              <a:t>b: ordenada al origen</a:t>
            </a:r>
            <a:endParaRPr sz="1600" b="1">
              <a:solidFill>
                <a:srgbClr val="009BDE"/>
              </a:solidFill>
              <a:latin typeface="Rubik"/>
              <a:ea typeface="Rubik"/>
              <a:cs typeface="Rubik"/>
              <a:sym typeface="Rubik"/>
            </a:endParaRPr>
          </a:p>
          <a:p>
            <a:pPr marL="0" marR="0" lvl="0" indent="0" algn="l" rtl="0">
              <a:lnSpc>
                <a:spcPct val="100000"/>
              </a:lnSpc>
              <a:spcBef>
                <a:spcPts val="0"/>
              </a:spcBef>
              <a:spcAft>
                <a:spcPts val="0"/>
              </a:spcAft>
              <a:buNone/>
            </a:pPr>
            <a:endParaRPr sz="2000">
              <a:solidFill>
                <a:srgbClr val="434343"/>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26</a:t>
            </a:fld>
            <a:endParaRPr/>
          </a:p>
        </p:txBody>
      </p:sp>
      <p:sp>
        <p:nvSpPr>
          <p:cNvPr id="436" name="Google Shape;436;p86"/>
          <p:cNvSpPr txBox="1"/>
          <p:nvPr/>
        </p:nvSpPr>
        <p:spPr>
          <a:xfrm>
            <a:off x="571077" y="285800"/>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Regularización</a:t>
            </a:r>
            <a:endParaRPr sz="2400" dirty="0">
              <a:solidFill>
                <a:srgbClr val="E1446D"/>
              </a:solidFill>
              <a:latin typeface="Rubik"/>
              <a:ea typeface="Rubik"/>
              <a:cs typeface="Rubik"/>
              <a:sym typeface="Rubik"/>
            </a:endParaRPr>
          </a:p>
        </p:txBody>
      </p:sp>
      <p:cxnSp>
        <p:nvCxnSpPr>
          <p:cNvPr id="3" name="Conector recto 2">
            <a:extLst>
              <a:ext uri="{FF2B5EF4-FFF2-40B4-BE49-F238E27FC236}">
                <a16:creationId xmlns:a16="http://schemas.microsoft.com/office/drawing/2014/main" id="{5F60478D-4C74-4845-881F-9FC3BA48E26B}"/>
              </a:ext>
            </a:extLst>
          </p:cNvPr>
          <p:cNvCxnSpPr/>
          <p:nvPr/>
        </p:nvCxnSpPr>
        <p:spPr>
          <a:xfrm>
            <a:off x="764088" y="1089764"/>
            <a:ext cx="0" cy="261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6F7A5DF3-5954-45BD-8B59-32741186BFC6}"/>
              </a:ext>
            </a:extLst>
          </p:cNvPr>
          <p:cNvCxnSpPr>
            <a:cxnSpLocks/>
          </p:cNvCxnSpPr>
          <p:nvPr/>
        </p:nvCxnSpPr>
        <p:spPr>
          <a:xfrm>
            <a:off x="764088" y="3701441"/>
            <a:ext cx="31189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9D9C86DB-CBAA-4DD1-B1D1-EED9BA606BEF}"/>
              </a:ext>
            </a:extLst>
          </p:cNvPr>
          <p:cNvSpPr/>
          <p:nvPr/>
        </p:nvSpPr>
        <p:spPr>
          <a:xfrm>
            <a:off x="1158658" y="28809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5" name="Elipse 14">
            <a:extLst>
              <a:ext uri="{FF2B5EF4-FFF2-40B4-BE49-F238E27FC236}">
                <a16:creationId xmlns:a16="http://schemas.microsoft.com/office/drawing/2014/main" id="{1015D1F6-1717-42DC-B086-58B0D7B72A47}"/>
              </a:ext>
            </a:extLst>
          </p:cNvPr>
          <p:cNvSpPr/>
          <p:nvPr/>
        </p:nvSpPr>
        <p:spPr>
          <a:xfrm>
            <a:off x="1311058" y="30333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6" name="Elipse 15">
            <a:extLst>
              <a:ext uri="{FF2B5EF4-FFF2-40B4-BE49-F238E27FC236}">
                <a16:creationId xmlns:a16="http://schemas.microsoft.com/office/drawing/2014/main" id="{1530A874-5430-4C0B-9FDE-E4D7E165F9DD}"/>
              </a:ext>
            </a:extLst>
          </p:cNvPr>
          <p:cNvSpPr/>
          <p:nvPr/>
        </p:nvSpPr>
        <p:spPr>
          <a:xfrm>
            <a:off x="1665962" y="25800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7" name="Elipse 16">
            <a:extLst>
              <a:ext uri="{FF2B5EF4-FFF2-40B4-BE49-F238E27FC236}">
                <a16:creationId xmlns:a16="http://schemas.microsoft.com/office/drawing/2014/main" id="{BAB03798-0E6A-4919-B4C7-9E43C05A422B}"/>
              </a:ext>
            </a:extLst>
          </p:cNvPr>
          <p:cNvSpPr/>
          <p:nvPr/>
        </p:nvSpPr>
        <p:spPr>
          <a:xfrm>
            <a:off x="1665962" y="285812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8" name="Elipse 17">
            <a:extLst>
              <a:ext uri="{FF2B5EF4-FFF2-40B4-BE49-F238E27FC236}">
                <a16:creationId xmlns:a16="http://schemas.microsoft.com/office/drawing/2014/main" id="{69D9926C-344D-4E90-91EE-CE4E27DB11B0}"/>
              </a:ext>
            </a:extLst>
          </p:cNvPr>
          <p:cNvSpPr/>
          <p:nvPr/>
        </p:nvSpPr>
        <p:spPr>
          <a:xfrm>
            <a:off x="1463458" y="278578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9" name="Elipse 18">
            <a:extLst>
              <a:ext uri="{FF2B5EF4-FFF2-40B4-BE49-F238E27FC236}">
                <a16:creationId xmlns:a16="http://schemas.microsoft.com/office/drawing/2014/main" id="{9C32C472-BFE4-4081-AE53-EAB9771FB3DF}"/>
              </a:ext>
            </a:extLst>
          </p:cNvPr>
          <p:cNvSpPr/>
          <p:nvPr/>
        </p:nvSpPr>
        <p:spPr>
          <a:xfrm>
            <a:off x="1818362" y="27324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0" name="Elipse 19">
            <a:extLst>
              <a:ext uri="{FF2B5EF4-FFF2-40B4-BE49-F238E27FC236}">
                <a16:creationId xmlns:a16="http://schemas.microsoft.com/office/drawing/2014/main" id="{7B955823-4B94-4215-8792-F46A439D0F84}"/>
              </a:ext>
            </a:extLst>
          </p:cNvPr>
          <p:cNvSpPr/>
          <p:nvPr/>
        </p:nvSpPr>
        <p:spPr>
          <a:xfrm>
            <a:off x="1970762" y="28848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1" name="Elipse 20">
            <a:extLst>
              <a:ext uri="{FF2B5EF4-FFF2-40B4-BE49-F238E27FC236}">
                <a16:creationId xmlns:a16="http://schemas.microsoft.com/office/drawing/2014/main" id="{E0D92888-ED24-4919-B09A-589AD68883C0}"/>
              </a:ext>
            </a:extLst>
          </p:cNvPr>
          <p:cNvSpPr/>
          <p:nvPr/>
        </p:nvSpPr>
        <p:spPr>
          <a:xfrm>
            <a:off x="1841221" y="23241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2" name="Elipse 21">
            <a:extLst>
              <a:ext uri="{FF2B5EF4-FFF2-40B4-BE49-F238E27FC236}">
                <a16:creationId xmlns:a16="http://schemas.microsoft.com/office/drawing/2014/main" id="{9B79FF49-CEA6-4D0A-A6F0-D801B2528727}"/>
              </a:ext>
            </a:extLst>
          </p:cNvPr>
          <p:cNvSpPr/>
          <p:nvPr/>
        </p:nvSpPr>
        <p:spPr>
          <a:xfrm>
            <a:off x="1993621" y="24765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3" name="Elipse 22">
            <a:extLst>
              <a:ext uri="{FF2B5EF4-FFF2-40B4-BE49-F238E27FC236}">
                <a16:creationId xmlns:a16="http://schemas.microsoft.com/office/drawing/2014/main" id="{C75A616B-8623-4FD5-B74A-1301312B0CBF}"/>
              </a:ext>
            </a:extLst>
          </p:cNvPr>
          <p:cNvSpPr/>
          <p:nvPr/>
        </p:nvSpPr>
        <p:spPr>
          <a:xfrm>
            <a:off x="2146021" y="26289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5" name="Elipse 24">
            <a:extLst>
              <a:ext uri="{FF2B5EF4-FFF2-40B4-BE49-F238E27FC236}">
                <a16:creationId xmlns:a16="http://schemas.microsoft.com/office/drawing/2014/main" id="{97CEAE2D-53D4-4021-952D-85D3BA74AF62}"/>
              </a:ext>
            </a:extLst>
          </p:cNvPr>
          <p:cNvSpPr/>
          <p:nvPr/>
        </p:nvSpPr>
        <p:spPr>
          <a:xfrm>
            <a:off x="1993621" y="20209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6" name="Elipse 25">
            <a:extLst>
              <a:ext uri="{FF2B5EF4-FFF2-40B4-BE49-F238E27FC236}">
                <a16:creationId xmlns:a16="http://schemas.microsoft.com/office/drawing/2014/main" id="{89E94753-7CEE-4C15-BBA3-8EE977E066C4}"/>
              </a:ext>
            </a:extLst>
          </p:cNvPr>
          <p:cNvSpPr/>
          <p:nvPr/>
        </p:nvSpPr>
        <p:spPr>
          <a:xfrm>
            <a:off x="2146021"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7" name="Elipse 26">
            <a:extLst>
              <a:ext uri="{FF2B5EF4-FFF2-40B4-BE49-F238E27FC236}">
                <a16:creationId xmlns:a16="http://schemas.microsoft.com/office/drawing/2014/main" id="{96B46BC7-C381-4FA3-AD98-A23325237B75}"/>
              </a:ext>
            </a:extLst>
          </p:cNvPr>
          <p:cNvSpPr/>
          <p:nvPr/>
        </p:nvSpPr>
        <p:spPr>
          <a:xfrm>
            <a:off x="2146021"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8" name="Elipse 27">
            <a:extLst>
              <a:ext uri="{FF2B5EF4-FFF2-40B4-BE49-F238E27FC236}">
                <a16:creationId xmlns:a16="http://schemas.microsoft.com/office/drawing/2014/main" id="{1FBDC0D0-33BE-4DAB-91BE-D1DD669EB441}"/>
              </a:ext>
            </a:extLst>
          </p:cNvPr>
          <p:cNvSpPr/>
          <p:nvPr/>
        </p:nvSpPr>
        <p:spPr>
          <a:xfrm>
            <a:off x="2191740" y="191096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9" name="Elipse 28">
            <a:extLst>
              <a:ext uri="{FF2B5EF4-FFF2-40B4-BE49-F238E27FC236}">
                <a16:creationId xmlns:a16="http://schemas.microsoft.com/office/drawing/2014/main" id="{7F19C9B2-3E14-4516-8AD0-A0E455BAB332}"/>
              </a:ext>
            </a:extLst>
          </p:cNvPr>
          <p:cNvSpPr/>
          <p:nvPr/>
        </p:nvSpPr>
        <p:spPr>
          <a:xfrm>
            <a:off x="2262931" y="24341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0" name="Elipse 29">
            <a:extLst>
              <a:ext uri="{FF2B5EF4-FFF2-40B4-BE49-F238E27FC236}">
                <a16:creationId xmlns:a16="http://schemas.microsoft.com/office/drawing/2014/main" id="{2A04CBB9-FA10-4D8E-8CA6-15EAC740600B}"/>
              </a:ext>
            </a:extLst>
          </p:cNvPr>
          <p:cNvSpPr/>
          <p:nvPr/>
        </p:nvSpPr>
        <p:spPr>
          <a:xfrm>
            <a:off x="2331824" y="202996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1" name="Elipse 30">
            <a:extLst>
              <a:ext uri="{FF2B5EF4-FFF2-40B4-BE49-F238E27FC236}">
                <a16:creationId xmlns:a16="http://schemas.microsoft.com/office/drawing/2014/main" id="{744B49C7-4140-4022-AB47-E0811D559F6D}"/>
              </a:ext>
            </a:extLst>
          </p:cNvPr>
          <p:cNvSpPr/>
          <p:nvPr/>
        </p:nvSpPr>
        <p:spPr>
          <a:xfrm>
            <a:off x="2377543" y="223761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2" name="Elipse 31">
            <a:extLst>
              <a:ext uri="{FF2B5EF4-FFF2-40B4-BE49-F238E27FC236}">
                <a16:creationId xmlns:a16="http://schemas.microsoft.com/office/drawing/2014/main" id="{42B4F6FC-1236-43EF-84D1-C65EFCD640DA}"/>
              </a:ext>
            </a:extLst>
          </p:cNvPr>
          <p:cNvSpPr/>
          <p:nvPr/>
        </p:nvSpPr>
        <p:spPr>
          <a:xfrm>
            <a:off x="2567731" y="228332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3" name="Elipse 32">
            <a:extLst>
              <a:ext uri="{FF2B5EF4-FFF2-40B4-BE49-F238E27FC236}">
                <a16:creationId xmlns:a16="http://schemas.microsoft.com/office/drawing/2014/main" id="{FEBA2EE0-AAAB-447B-A3AA-F03B7F9F5750}"/>
              </a:ext>
            </a:extLst>
          </p:cNvPr>
          <p:cNvSpPr/>
          <p:nvPr/>
        </p:nvSpPr>
        <p:spPr>
          <a:xfrm>
            <a:off x="2567731" y="196755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4" name="Elipse 33">
            <a:extLst>
              <a:ext uri="{FF2B5EF4-FFF2-40B4-BE49-F238E27FC236}">
                <a16:creationId xmlns:a16="http://schemas.microsoft.com/office/drawing/2014/main" id="{922C6773-5FEF-42D3-85DD-0B9D1E39019E}"/>
              </a:ext>
            </a:extLst>
          </p:cNvPr>
          <p:cNvSpPr/>
          <p:nvPr/>
        </p:nvSpPr>
        <p:spPr>
          <a:xfrm>
            <a:off x="2393719" y="181058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5" name="Elipse 34">
            <a:extLst>
              <a:ext uri="{FF2B5EF4-FFF2-40B4-BE49-F238E27FC236}">
                <a16:creationId xmlns:a16="http://schemas.microsoft.com/office/drawing/2014/main" id="{D2959D2D-91F6-4811-813C-3AB4FED4B719}"/>
              </a:ext>
            </a:extLst>
          </p:cNvPr>
          <p:cNvSpPr/>
          <p:nvPr/>
        </p:nvSpPr>
        <p:spPr>
          <a:xfrm>
            <a:off x="1955833" y="221906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6" name="Elipse 35">
            <a:extLst>
              <a:ext uri="{FF2B5EF4-FFF2-40B4-BE49-F238E27FC236}">
                <a16:creationId xmlns:a16="http://schemas.microsoft.com/office/drawing/2014/main" id="{99C85977-7FD4-452B-B582-C302EFEFE0B9}"/>
              </a:ext>
            </a:extLst>
          </p:cNvPr>
          <p:cNvSpPr/>
          <p:nvPr/>
        </p:nvSpPr>
        <p:spPr>
          <a:xfrm>
            <a:off x="2410105" y="140641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8" name="Elipse 37">
            <a:extLst>
              <a:ext uri="{FF2B5EF4-FFF2-40B4-BE49-F238E27FC236}">
                <a16:creationId xmlns:a16="http://schemas.microsoft.com/office/drawing/2014/main" id="{519F44E7-9069-4A39-B6DC-EC150842F1D4}"/>
              </a:ext>
            </a:extLst>
          </p:cNvPr>
          <p:cNvSpPr/>
          <p:nvPr/>
        </p:nvSpPr>
        <p:spPr>
          <a:xfrm>
            <a:off x="1841221" y="297140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9" name="Elipse 38">
            <a:extLst>
              <a:ext uri="{FF2B5EF4-FFF2-40B4-BE49-F238E27FC236}">
                <a16:creationId xmlns:a16="http://schemas.microsoft.com/office/drawing/2014/main" id="{6F2F8020-A077-4438-9636-0C5B1394F357}"/>
              </a:ext>
            </a:extLst>
          </p:cNvPr>
          <p:cNvSpPr/>
          <p:nvPr/>
        </p:nvSpPr>
        <p:spPr>
          <a:xfrm>
            <a:off x="2214494" y="150924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0" name="Elipse 39">
            <a:extLst>
              <a:ext uri="{FF2B5EF4-FFF2-40B4-BE49-F238E27FC236}">
                <a16:creationId xmlns:a16="http://schemas.microsoft.com/office/drawing/2014/main" id="{2ABBBD86-EE55-4AC6-A4B2-F090EEDD1D5A}"/>
              </a:ext>
            </a:extLst>
          </p:cNvPr>
          <p:cNvSpPr/>
          <p:nvPr/>
        </p:nvSpPr>
        <p:spPr>
          <a:xfrm>
            <a:off x="2123161" y="173481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1" name="Elipse 40">
            <a:extLst>
              <a:ext uri="{FF2B5EF4-FFF2-40B4-BE49-F238E27FC236}">
                <a16:creationId xmlns:a16="http://schemas.microsoft.com/office/drawing/2014/main" id="{61D64456-A273-419E-A6C6-2160762E86DA}"/>
              </a:ext>
            </a:extLst>
          </p:cNvPr>
          <p:cNvSpPr/>
          <p:nvPr/>
        </p:nvSpPr>
        <p:spPr>
          <a:xfrm>
            <a:off x="1643102" y="31423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2" name="Elipse 41">
            <a:extLst>
              <a:ext uri="{FF2B5EF4-FFF2-40B4-BE49-F238E27FC236}">
                <a16:creationId xmlns:a16="http://schemas.microsoft.com/office/drawing/2014/main" id="{191959D3-507B-4FDC-B12A-9B14E3CBCCF4}"/>
              </a:ext>
            </a:extLst>
          </p:cNvPr>
          <p:cNvSpPr/>
          <p:nvPr/>
        </p:nvSpPr>
        <p:spPr>
          <a:xfrm>
            <a:off x="2354683" y="163516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3" name="Elipse 42">
            <a:extLst>
              <a:ext uri="{FF2B5EF4-FFF2-40B4-BE49-F238E27FC236}">
                <a16:creationId xmlns:a16="http://schemas.microsoft.com/office/drawing/2014/main" id="{24E7CA00-7EF5-4A5B-8106-C8F010226117}"/>
              </a:ext>
            </a:extLst>
          </p:cNvPr>
          <p:cNvSpPr/>
          <p:nvPr/>
        </p:nvSpPr>
        <p:spPr>
          <a:xfrm>
            <a:off x="2522012" y="2109902"/>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4" name="Elipse 43">
            <a:extLst>
              <a:ext uri="{FF2B5EF4-FFF2-40B4-BE49-F238E27FC236}">
                <a16:creationId xmlns:a16="http://schemas.microsoft.com/office/drawing/2014/main" id="{47155049-813B-4A1E-AEE0-F58A6E76C89E}"/>
              </a:ext>
            </a:extLst>
          </p:cNvPr>
          <p:cNvSpPr/>
          <p:nvPr/>
        </p:nvSpPr>
        <p:spPr>
          <a:xfrm>
            <a:off x="1776712" y="220223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cxnSp>
        <p:nvCxnSpPr>
          <p:cNvPr id="9" name="Conector recto 8">
            <a:extLst>
              <a:ext uri="{FF2B5EF4-FFF2-40B4-BE49-F238E27FC236}">
                <a16:creationId xmlns:a16="http://schemas.microsoft.com/office/drawing/2014/main" id="{522E8CEC-333A-4772-8FB9-7C16DDFF91E8}"/>
              </a:ext>
            </a:extLst>
          </p:cNvPr>
          <p:cNvCxnSpPr>
            <a:cxnSpLocks/>
          </p:cNvCxnSpPr>
          <p:nvPr/>
        </p:nvCxnSpPr>
        <p:spPr>
          <a:xfrm flipV="1">
            <a:off x="752652" y="1262744"/>
            <a:ext cx="2078231" cy="2438697"/>
          </a:xfrm>
          <a:prstGeom prst="line">
            <a:avLst/>
          </a:prstGeom>
        </p:spPr>
        <p:style>
          <a:lnRef idx="1">
            <a:schemeClr val="accent3"/>
          </a:lnRef>
          <a:fillRef idx="0">
            <a:schemeClr val="accent3"/>
          </a:fillRef>
          <a:effectRef idx="0">
            <a:schemeClr val="accent3"/>
          </a:effectRef>
          <a:fontRef idx="minor">
            <a:schemeClr val="tx1"/>
          </a:fontRef>
        </p:style>
      </p:cxnSp>
      <p:sp>
        <p:nvSpPr>
          <p:cNvPr id="47" name="Elipse 46">
            <a:extLst>
              <a:ext uri="{FF2B5EF4-FFF2-40B4-BE49-F238E27FC236}">
                <a16:creationId xmlns:a16="http://schemas.microsoft.com/office/drawing/2014/main" id="{DF3B9B0F-0894-473A-94F0-7A70552171EC}"/>
              </a:ext>
            </a:extLst>
          </p:cNvPr>
          <p:cNvSpPr/>
          <p:nvPr/>
        </p:nvSpPr>
        <p:spPr>
          <a:xfrm>
            <a:off x="2077129" y="187381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8" name="Elipse 47">
            <a:extLst>
              <a:ext uri="{FF2B5EF4-FFF2-40B4-BE49-F238E27FC236}">
                <a16:creationId xmlns:a16="http://schemas.microsoft.com/office/drawing/2014/main" id="{1C3B5FF4-725E-4865-87B9-383FEE4D2C6C}"/>
              </a:ext>
            </a:extLst>
          </p:cNvPr>
          <p:cNvSpPr/>
          <p:nvPr/>
        </p:nvSpPr>
        <p:spPr>
          <a:xfrm>
            <a:off x="2117003" y="204087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9" name="Elipse 48">
            <a:extLst>
              <a:ext uri="{FF2B5EF4-FFF2-40B4-BE49-F238E27FC236}">
                <a16:creationId xmlns:a16="http://schemas.microsoft.com/office/drawing/2014/main" id="{5F1A045B-71EE-4007-AA58-FFB74CDBDB17}"/>
              </a:ext>
            </a:extLst>
          </p:cNvPr>
          <p:cNvSpPr/>
          <p:nvPr/>
        </p:nvSpPr>
        <p:spPr>
          <a:xfrm>
            <a:off x="1955833" y="210397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50" name="Elipse 49">
            <a:extLst>
              <a:ext uri="{FF2B5EF4-FFF2-40B4-BE49-F238E27FC236}">
                <a16:creationId xmlns:a16="http://schemas.microsoft.com/office/drawing/2014/main" id="{02BD80DC-2921-425D-BED1-A9FD7C716EC1}"/>
              </a:ext>
            </a:extLst>
          </p:cNvPr>
          <p:cNvSpPr/>
          <p:nvPr/>
        </p:nvSpPr>
        <p:spPr>
          <a:xfrm>
            <a:off x="1696962" y="238651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51" name="Elipse 50">
            <a:extLst>
              <a:ext uri="{FF2B5EF4-FFF2-40B4-BE49-F238E27FC236}">
                <a16:creationId xmlns:a16="http://schemas.microsoft.com/office/drawing/2014/main" id="{A7243E54-E8ED-411D-9BE7-7D4CA23A2349}"/>
              </a:ext>
            </a:extLst>
          </p:cNvPr>
          <p:cNvSpPr/>
          <p:nvPr/>
        </p:nvSpPr>
        <p:spPr>
          <a:xfrm>
            <a:off x="2957234" y="1478393"/>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2" name="Elipse 51">
            <a:extLst>
              <a:ext uri="{FF2B5EF4-FFF2-40B4-BE49-F238E27FC236}">
                <a16:creationId xmlns:a16="http://schemas.microsoft.com/office/drawing/2014/main" id="{A59A090A-7D14-446F-B717-B20AB6F939DF}"/>
              </a:ext>
            </a:extLst>
          </p:cNvPr>
          <p:cNvSpPr/>
          <p:nvPr/>
        </p:nvSpPr>
        <p:spPr>
          <a:xfrm>
            <a:off x="3002953" y="1686040"/>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3" name="Elipse 52">
            <a:extLst>
              <a:ext uri="{FF2B5EF4-FFF2-40B4-BE49-F238E27FC236}">
                <a16:creationId xmlns:a16="http://schemas.microsoft.com/office/drawing/2014/main" id="{9689A798-C2D0-4A4F-B405-A3BBF4704D1F}"/>
              </a:ext>
            </a:extLst>
          </p:cNvPr>
          <p:cNvSpPr/>
          <p:nvPr/>
        </p:nvSpPr>
        <p:spPr>
          <a:xfrm>
            <a:off x="3193141" y="173175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4" name="Elipse 53">
            <a:extLst>
              <a:ext uri="{FF2B5EF4-FFF2-40B4-BE49-F238E27FC236}">
                <a16:creationId xmlns:a16="http://schemas.microsoft.com/office/drawing/2014/main" id="{D1CE76EC-D078-437F-A184-11CDBB06FE97}"/>
              </a:ext>
            </a:extLst>
          </p:cNvPr>
          <p:cNvSpPr/>
          <p:nvPr/>
        </p:nvSpPr>
        <p:spPr>
          <a:xfrm>
            <a:off x="3193141" y="141598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5" name="Elipse 54">
            <a:extLst>
              <a:ext uri="{FF2B5EF4-FFF2-40B4-BE49-F238E27FC236}">
                <a16:creationId xmlns:a16="http://schemas.microsoft.com/office/drawing/2014/main" id="{7A5FD1D8-ED9C-4699-96F0-1B89F99FC4DA}"/>
              </a:ext>
            </a:extLst>
          </p:cNvPr>
          <p:cNvSpPr/>
          <p:nvPr/>
        </p:nvSpPr>
        <p:spPr>
          <a:xfrm>
            <a:off x="3147422" y="155833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6" name="Elipse 55">
            <a:extLst>
              <a:ext uri="{FF2B5EF4-FFF2-40B4-BE49-F238E27FC236}">
                <a16:creationId xmlns:a16="http://schemas.microsoft.com/office/drawing/2014/main" id="{ECC50A91-8833-493B-8CEA-7010604F0FA2}"/>
              </a:ext>
            </a:extLst>
          </p:cNvPr>
          <p:cNvSpPr/>
          <p:nvPr/>
        </p:nvSpPr>
        <p:spPr>
          <a:xfrm>
            <a:off x="3147421" y="186932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7" name="Elipse 56">
            <a:extLst>
              <a:ext uri="{FF2B5EF4-FFF2-40B4-BE49-F238E27FC236}">
                <a16:creationId xmlns:a16="http://schemas.microsoft.com/office/drawing/2014/main" id="{46618486-085D-49D8-BBAB-E180B8FC1C38}"/>
              </a:ext>
            </a:extLst>
          </p:cNvPr>
          <p:cNvSpPr/>
          <p:nvPr/>
        </p:nvSpPr>
        <p:spPr>
          <a:xfrm>
            <a:off x="3299977" y="163433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8" name="Elipse 57">
            <a:extLst>
              <a:ext uri="{FF2B5EF4-FFF2-40B4-BE49-F238E27FC236}">
                <a16:creationId xmlns:a16="http://schemas.microsoft.com/office/drawing/2014/main" id="{CC5A0196-FE75-4340-9405-FB3D1BEA2766}"/>
              </a:ext>
            </a:extLst>
          </p:cNvPr>
          <p:cNvSpPr/>
          <p:nvPr/>
        </p:nvSpPr>
        <p:spPr>
          <a:xfrm>
            <a:off x="2761364" y="190936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9" name="Elipse 58">
            <a:extLst>
              <a:ext uri="{FF2B5EF4-FFF2-40B4-BE49-F238E27FC236}">
                <a16:creationId xmlns:a16="http://schemas.microsoft.com/office/drawing/2014/main" id="{ABB770B9-3CCD-4CF7-988D-7A1354F07E3F}"/>
              </a:ext>
            </a:extLst>
          </p:cNvPr>
          <p:cNvSpPr/>
          <p:nvPr/>
        </p:nvSpPr>
        <p:spPr>
          <a:xfrm>
            <a:off x="3019547" y="2123784"/>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0" name="Elipse 59">
            <a:extLst>
              <a:ext uri="{FF2B5EF4-FFF2-40B4-BE49-F238E27FC236}">
                <a16:creationId xmlns:a16="http://schemas.microsoft.com/office/drawing/2014/main" id="{5F20D3E6-CA89-4688-8B3E-1D63CB32469B}"/>
              </a:ext>
            </a:extLst>
          </p:cNvPr>
          <p:cNvSpPr/>
          <p:nvPr/>
        </p:nvSpPr>
        <p:spPr>
          <a:xfrm>
            <a:off x="2858796" y="22949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1" name="Elipse 60">
            <a:extLst>
              <a:ext uri="{FF2B5EF4-FFF2-40B4-BE49-F238E27FC236}">
                <a16:creationId xmlns:a16="http://schemas.microsoft.com/office/drawing/2014/main" id="{438D2A97-9EBC-4BED-A42D-09EA3F0DFAF8}"/>
              </a:ext>
            </a:extLst>
          </p:cNvPr>
          <p:cNvSpPr/>
          <p:nvPr/>
        </p:nvSpPr>
        <p:spPr>
          <a:xfrm>
            <a:off x="3011196" y="24473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2" name="Elipse 61">
            <a:extLst>
              <a:ext uri="{FF2B5EF4-FFF2-40B4-BE49-F238E27FC236}">
                <a16:creationId xmlns:a16="http://schemas.microsoft.com/office/drawing/2014/main" id="{F5907FF7-C69F-4D3C-8A15-CC3003BB280D}"/>
              </a:ext>
            </a:extLst>
          </p:cNvPr>
          <p:cNvSpPr/>
          <p:nvPr/>
        </p:nvSpPr>
        <p:spPr>
          <a:xfrm>
            <a:off x="2692515" y="25092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3" name="Elipse 62">
            <a:extLst>
              <a:ext uri="{FF2B5EF4-FFF2-40B4-BE49-F238E27FC236}">
                <a16:creationId xmlns:a16="http://schemas.microsoft.com/office/drawing/2014/main" id="{61139E37-9AA1-4B23-BACD-7FE9AA06452F}"/>
              </a:ext>
            </a:extLst>
          </p:cNvPr>
          <p:cNvSpPr/>
          <p:nvPr/>
        </p:nvSpPr>
        <p:spPr>
          <a:xfrm>
            <a:off x="2844915" y="26616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cxnSp>
        <p:nvCxnSpPr>
          <p:cNvPr id="66" name="Conector recto 65">
            <a:extLst>
              <a:ext uri="{FF2B5EF4-FFF2-40B4-BE49-F238E27FC236}">
                <a16:creationId xmlns:a16="http://schemas.microsoft.com/office/drawing/2014/main" id="{FD964457-03DF-4F89-B37C-1A4CD74DFD2D}"/>
              </a:ext>
            </a:extLst>
          </p:cNvPr>
          <p:cNvCxnSpPr/>
          <p:nvPr/>
        </p:nvCxnSpPr>
        <p:spPr>
          <a:xfrm>
            <a:off x="4521584" y="1089764"/>
            <a:ext cx="0" cy="261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EECF642C-9BD7-4B3D-ABD8-D93FBE95A41B}"/>
              </a:ext>
            </a:extLst>
          </p:cNvPr>
          <p:cNvCxnSpPr>
            <a:cxnSpLocks/>
          </p:cNvCxnSpPr>
          <p:nvPr/>
        </p:nvCxnSpPr>
        <p:spPr>
          <a:xfrm>
            <a:off x="4521584" y="3701441"/>
            <a:ext cx="311898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Elipse 67">
            <a:extLst>
              <a:ext uri="{FF2B5EF4-FFF2-40B4-BE49-F238E27FC236}">
                <a16:creationId xmlns:a16="http://schemas.microsoft.com/office/drawing/2014/main" id="{199805C6-81C1-467A-9666-9AE4FC2DAE76}"/>
              </a:ext>
            </a:extLst>
          </p:cNvPr>
          <p:cNvSpPr/>
          <p:nvPr/>
        </p:nvSpPr>
        <p:spPr>
          <a:xfrm>
            <a:off x="4916154" y="2880986"/>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69" name="Elipse 68">
            <a:extLst>
              <a:ext uri="{FF2B5EF4-FFF2-40B4-BE49-F238E27FC236}">
                <a16:creationId xmlns:a16="http://schemas.microsoft.com/office/drawing/2014/main" id="{0066BCFC-D914-4FFB-812F-CC60F4FFBA42}"/>
              </a:ext>
            </a:extLst>
          </p:cNvPr>
          <p:cNvSpPr/>
          <p:nvPr/>
        </p:nvSpPr>
        <p:spPr>
          <a:xfrm>
            <a:off x="5068554" y="30333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0" name="Elipse 69">
            <a:extLst>
              <a:ext uri="{FF2B5EF4-FFF2-40B4-BE49-F238E27FC236}">
                <a16:creationId xmlns:a16="http://schemas.microsoft.com/office/drawing/2014/main" id="{2625BB32-3141-4DAC-8859-E707CE7793C5}"/>
              </a:ext>
            </a:extLst>
          </p:cNvPr>
          <p:cNvSpPr/>
          <p:nvPr/>
        </p:nvSpPr>
        <p:spPr>
          <a:xfrm>
            <a:off x="5423458" y="25800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1" name="Elipse 70">
            <a:extLst>
              <a:ext uri="{FF2B5EF4-FFF2-40B4-BE49-F238E27FC236}">
                <a16:creationId xmlns:a16="http://schemas.microsoft.com/office/drawing/2014/main" id="{46D0B60A-E4E1-457B-B327-64B99B90C00D}"/>
              </a:ext>
            </a:extLst>
          </p:cNvPr>
          <p:cNvSpPr/>
          <p:nvPr/>
        </p:nvSpPr>
        <p:spPr>
          <a:xfrm>
            <a:off x="5423458" y="2858126"/>
            <a:ext cx="45719" cy="45719"/>
          </a:xfrm>
          <a:prstGeom prst="ellipse">
            <a:avLst/>
          </a:prstGeom>
          <a:solidFill>
            <a:schemeClr val="bg2">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2" name="Elipse 71">
            <a:extLst>
              <a:ext uri="{FF2B5EF4-FFF2-40B4-BE49-F238E27FC236}">
                <a16:creationId xmlns:a16="http://schemas.microsoft.com/office/drawing/2014/main" id="{5CE0CAE1-3558-4DF2-BF83-06ED31CDF2D1}"/>
              </a:ext>
            </a:extLst>
          </p:cNvPr>
          <p:cNvSpPr/>
          <p:nvPr/>
        </p:nvSpPr>
        <p:spPr>
          <a:xfrm>
            <a:off x="5220954" y="2785787"/>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3" name="Elipse 72">
            <a:extLst>
              <a:ext uri="{FF2B5EF4-FFF2-40B4-BE49-F238E27FC236}">
                <a16:creationId xmlns:a16="http://schemas.microsoft.com/office/drawing/2014/main" id="{1CBEA84D-2B18-4BD8-9877-1DEB6FE543E5}"/>
              </a:ext>
            </a:extLst>
          </p:cNvPr>
          <p:cNvSpPr/>
          <p:nvPr/>
        </p:nvSpPr>
        <p:spPr>
          <a:xfrm>
            <a:off x="5575858" y="2732449"/>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4" name="Elipse 73">
            <a:extLst>
              <a:ext uri="{FF2B5EF4-FFF2-40B4-BE49-F238E27FC236}">
                <a16:creationId xmlns:a16="http://schemas.microsoft.com/office/drawing/2014/main" id="{5BEA306C-6646-4F0D-B15B-07D70B77DCD5}"/>
              </a:ext>
            </a:extLst>
          </p:cNvPr>
          <p:cNvSpPr/>
          <p:nvPr/>
        </p:nvSpPr>
        <p:spPr>
          <a:xfrm>
            <a:off x="5728258" y="2884849"/>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5" name="Elipse 74">
            <a:extLst>
              <a:ext uri="{FF2B5EF4-FFF2-40B4-BE49-F238E27FC236}">
                <a16:creationId xmlns:a16="http://schemas.microsoft.com/office/drawing/2014/main" id="{FB1CEFEA-7BCD-4FCB-A40D-98D7CA2F36EC}"/>
              </a:ext>
            </a:extLst>
          </p:cNvPr>
          <p:cNvSpPr/>
          <p:nvPr/>
        </p:nvSpPr>
        <p:spPr>
          <a:xfrm>
            <a:off x="5598717" y="232415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6" name="Elipse 75">
            <a:extLst>
              <a:ext uri="{FF2B5EF4-FFF2-40B4-BE49-F238E27FC236}">
                <a16:creationId xmlns:a16="http://schemas.microsoft.com/office/drawing/2014/main" id="{1C10BFD0-24AE-45A0-A68E-7D8944D6F8EE}"/>
              </a:ext>
            </a:extLst>
          </p:cNvPr>
          <p:cNvSpPr/>
          <p:nvPr/>
        </p:nvSpPr>
        <p:spPr>
          <a:xfrm>
            <a:off x="5751117" y="24765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7" name="Elipse 76">
            <a:extLst>
              <a:ext uri="{FF2B5EF4-FFF2-40B4-BE49-F238E27FC236}">
                <a16:creationId xmlns:a16="http://schemas.microsoft.com/office/drawing/2014/main" id="{8B1B4AC8-13F4-4C93-A56E-46C6994F51E9}"/>
              </a:ext>
            </a:extLst>
          </p:cNvPr>
          <p:cNvSpPr/>
          <p:nvPr/>
        </p:nvSpPr>
        <p:spPr>
          <a:xfrm>
            <a:off x="5903517" y="262895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8" name="Elipse 77">
            <a:extLst>
              <a:ext uri="{FF2B5EF4-FFF2-40B4-BE49-F238E27FC236}">
                <a16:creationId xmlns:a16="http://schemas.microsoft.com/office/drawing/2014/main" id="{32A5F45B-7DA2-4B37-9215-364FDAA5BD2F}"/>
              </a:ext>
            </a:extLst>
          </p:cNvPr>
          <p:cNvSpPr/>
          <p:nvPr/>
        </p:nvSpPr>
        <p:spPr>
          <a:xfrm>
            <a:off x="5751117" y="202094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9" name="Elipse 78">
            <a:extLst>
              <a:ext uri="{FF2B5EF4-FFF2-40B4-BE49-F238E27FC236}">
                <a16:creationId xmlns:a16="http://schemas.microsoft.com/office/drawing/2014/main" id="{3242A0E5-8E4A-4157-99C6-F26EE4DAB702}"/>
              </a:ext>
            </a:extLst>
          </p:cNvPr>
          <p:cNvSpPr/>
          <p:nvPr/>
        </p:nvSpPr>
        <p:spPr>
          <a:xfrm>
            <a:off x="5903517"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0" name="Elipse 79">
            <a:extLst>
              <a:ext uri="{FF2B5EF4-FFF2-40B4-BE49-F238E27FC236}">
                <a16:creationId xmlns:a16="http://schemas.microsoft.com/office/drawing/2014/main" id="{CD802D37-7AF0-4100-85B3-97EC9B508748}"/>
              </a:ext>
            </a:extLst>
          </p:cNvPr>
          <p:cNvSpPr/>
          <p:nvPr/>
        </p:nvSpPr>
        <p:spPr>
          <a:xfrm>
            <a:off x="5903517" y="217334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2" name="Elipse 81">
            <a:extLst>
              <a:ext uri="{FF2B5EF4-FFF2-40B4-BE49-F238E27FC236}">
                <a16:creationId xmlns:a16="http://schemas.microsoft.com/office/drawing/2014/main" id="{F23F1E31-1350-4351-82F1-43024161BC48}"/>
              </a:ext>
            </a:extLst>
          </p:cNvPr>
          <p:cNvSpPr/>
          <p:nvPr/>
        </p:nvSpPr>
        <p:spPr>
          <a:xfrm>
            <a:off x="6020427" y="24341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3" name="Elipse 82">
            <a:extLst>
              <a:ext uri="{FF2B5EF4-FFF2-40B4-BE49-F238E27FC236}">
                <a16:creationId xmlns:a16="http://schemas.microsoft.com/office/drawing/2014/main" id="{C1EA0D15-7F47-4D80-8540-5C1F628BCA56}"/>
              </a:ext>
            </a:extLst>
          </p:cNvPr>
          <p:cNvSpPr/>
          <p:nvPr/>
        </p:nvSpPr>
        <p:spPr>
          <a:xfrm>
            <a:off x="6089320" y="202996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4" name="Elipse 83">
            <a:extLst>
              <a:ext uri="{FF2B5EF4-FFF2-40B4-BE49-F238E27FC236}">
                <a16:creationId xmlns:a16="http://schemas.microsoft.com/office/drawing/2014/main" id="{BE27DA4E-8A11-479E-9010-E6ACE1474C72}"/>
              </a:ext>
            </a:extLst>
          </p:cNvPr>
          <p:cNvSpPr/>
          <p:nvPr/>
        </p:nvSpPr>
        <p:spPr>
          <a:xfrm>
            <a:off x="6135039" y="223761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5" name="Elipse 84">
            <a:extLst>
              <a:ext uri="{FF2B5EF4-FFF2-40B4-BE49-F238E27FC236}">
                <a16:creationId xmlns:a16="http://schemas.microsoft.com/office/drawing/2014/main" id="{C24039ED-E97A-41DC-8F73-DE1523DAAE83}"/>
              </a:ext>
            </a:extLst>
          </p:cNvPr>
          <p:cNvSpPr/>
          <p:nvPr/>
        </p:nvSpPr>
        <p:spPr>
          <a:xfrm>
            <a:off x="6325227" y="228332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6" name="Elipse 85">
            <a:extLst>
              <a:ext uri="{FF2B5EF4-FFF2-40B4-BE49-F238E27FC236}">
                <a16:creationId xmlns:a16="http://schemas.microsoft.com/office/drawing/2014/main" id="{E7324011-1989-41C6-A29D-3DFB565E9B23}"/>
              </a:ext>
            </a:extLst>
          </p:cNvPr>
          <p:cNvSpPr/>
          <p:nvPr/>
        </p:nvSpPr>
        <p:spPr>
          <a:xfrm>
            <a:off x="6325227" y="196755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7" name="Elipse 86">
            <a:extLst>
              <a:ext uri="{FF2B5EF4-FFF2-40B4-BE49-F238E27FC236}">
                <a16:creationId xmlns:a16="http://schemas.microsoft.com/office/drawing/2014/main" id="{6327031A-97AC-44A0-B7B8-631FEA1A8308}"/>
              </a:ext>
            </a:extLst>
          </p:cNvPr>
          <p:cNvSpPr/>
          <p:nvPr/>
        </p:nvSpPr>
        <p:spPr>
          <a:xfrm>
            <a:off x="6151215" y="181058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8" name="Elipse 87">
            <a:extLst>
              <a:ext uri="{FF2B5EF4-FFF2-40B4-BE49-F238E27FC236}">
                <a16:creationId xmlns:a16="http://schemas.microsoft.com/office/drawing/2014/main" id="{BD3F645E-3A9A-48B1-AEF3-B08F3A01F1B0}"/>
              </a:ext>
            </a:extLst>
          </p:cNvPr>
          <p:cNvSpPr/>
          <p:nvPr/>
        </p:nvSpPr>
        <p:spPr>
          <a:xfrm>
            <a:off x="5713329" y="2219064"/>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9" name="Elipse 88">
            <a:extLst>
              <a:ext uri="{FF2B5EF4-FFF2-40B4-BE49-F238E27FC236}">
                <a16:creationId xmlns:a16="http://schemas.microsoft.com/office/drawing/2014/main" id="{F6C6E5F2-9347-43F5-8C80-43A6AF6E229D}"/>
              </a:ext>
            </a:extLst>
          </p:cNvPr>
          <p:cNvSpPr/>
          <p:nvPr/>
        </p:nvSpPr>
        <p:spPr>
          <a:xfrm>
            <a:off x="6167601" y="140641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0" name="Elipse 89">
            <a:extLst>
              <a:ext uri="{FF2B5EF4-FFF2-40B4-BE49-F238E27FC236}">
                <a16:creationId xmlns:a16="http://schemas.microsoft.com/office/drawing/2014/main" id="{A4E6A732-6D6C-4BC9-A39A-E5205506C49D}"/>
              </a:ext>
            </a:extLst>
          </p:cNvPr>
          <p:cNvSpPr/>
          <p:nvPr/>
        </p:nvSpPr>
        <p:spPr>
          <a:xfrm>
            <a:off x="5598717" y="297140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1" name="Elipse 90">
            <a:extLst>
              <a:ext uri="{FF2B5EF4-FFF2-40B4-BE49-F238E27FC236}">
                <a16:creationId xmlns:a16="http://schemas.microsoft.com/office/drawing/2014/main" id="{1FF959CF-E9BD-4C32-A800-18D70947A597}"/>
              </a:ext>
            </a:extLst>
          </p:cNvPr>
          <p:cNvSpPr/>
          <p:nvPr/>
        </p:nvSpPr>
        <p:spPr>
          <a:xfrm>
            <a:off x="5971990" y="150924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2" name="Elipse 91">
            <a:extLst>
              <a:ext uri="{FF2B5EF4-FFF2-40B4-BE49-F238E27FC236}">
                <a16:creationId xmlns:a16="http://schemas.microsoft.com/office/drawing/2014/main" id="{EC51AB44-222F-4667-B695-028461CD6101}"/>
              </a:ext>
            </a:extLst>
          </p:cNvPr>
          <p:cNvSpPr/>
          <p:nvPr/>
        </p:nvSpPr>
        <p:spPr>
          <a:xfrm>
            <a:off x="5880657" y="173481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3" name="Elipse 92">
            <a:extLst>
              <a:ext uri="{FF2B5EF4-FFF2-40B4-BE49-F238E27FC236}">
                <a16:creationId xmlns:a16="http://schemas.microsoft.com/office/drawing/2014/main" id="{8DB619F5-100A-4E15-AABF-973BFC5BB3E3}"/>
              </a:ext>
            </a:extLst>
          </p:cNvPr>
          <p:cNvSpPr/>
          <p:nvPr/>
        </p:nvSpPr>
        <p:spPr>
          <a:xfrm>
            <a:off x="5400598" y="3142337"/>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4" name="Elipse 93">
            <a:extLst>
              <a:ext uri="{FF2B5EF4-FFF2-40B4-BE49-F238E27FC236}">
                <a16:creationId xmlns:a16="http://schemas.microsoft.com/office/drawing/2014/main" id="{C4CB3815-9712-4095-A85B-031E0998FD75}"/>
              </a:ext>
            </a:extLst>
          </p:cNvPr>
          <p:cNvSpPr/>
          <p:nvPr/>
        </p:nvSpPr>
        <p:spPr>
          <a:xfrm>
            <a:off x="6112179" y="1635160"/>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5" name="Elipse 94">
            <a:extLst>
              <a:ext uri="{FF2B5EF4-FFF2-40B4-BE49-F238E27FC236}">
                <a16:creationId xmlns:a16="http://schemas.microsoft.com/office/drawing/2014/main" id="{02ABCE94-0823-4523-AFD1-33D69CC32417}"/>
              </a:ext>
            </a:extLst>
          </p:cNvPr>
          <p:cNvSpPr/>
          <p:nvPr/>
        </p:nvSpPr>
        <p:spPr>
          <a:xfrm>
            <a:off x="6279508" y="2109902"/>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6" name="Elipse 95">
            <a:extLst>
              <a:ext uri="{FF2B5EF4-FFF2-40B4-BE49-F238E27FC236}">
                <a16:creationId xmlns:a16="http://schemas.microsoft.com/office/drawing/2014/main" id="{A21FFFFF-1952-4FE1-A8FB-E581AA9AEE79}"/>
              </a:ext>
            </a:extLst>
          </p:cNvPr>
          <p:cNvSpPr/>
          <p:nvPr/>
        </p:nvSpPr>
        <p:spPr>
          <a:xfrm>
            <a:off x="5534208" y="2202234"/>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cxnSp>
        <p:nvCxnSpPr>
          <p:cNvPr id="97" name="Conector recto 96">
            <a:extLst>
              <a:ext uri="{FF2B5EF4-FFF2-40B4-BE49-F238E27FC236}">
                <a16:creationId xmlns:a16="http://schemas.microsoft.com/office/drawing/2014/main" id="{F83CF47E-D5DD-4A0A-BE75-EAF687439A98}"/>
              </a:ext>
            </a:extLst>
          </p:cNvPr>
          <p:cNvCxnSpPr>
            <a:cxnSpLocks/>
            <a:endCxn id="106" idx="0"/>
          </p:cNvCxnSpPr>
          <p:nvPr/>
        </p:nvCxnSpPr>
        <p:spPr>
          <a:xfrm flipV="1">
            <a:off x="4510148" y="1558332"/>
            <a:ext cx="2417630" cy="2143110"/>
          </a:xfrm>
          <a:prstGeom prst="line">
            <a:avLst/>
          </a:prstGeom>
        </p:spPr>
        <p:style>
          <a:lnRef idx="1">
            <a:schemeClr val="accent3"/>
          </a:lnRef>
          <a:fillRef idx="0">
            <a:schemeClr val="accent3"/>
          </a:fillRef>
          <a:effectRef idx="0">
            <a:schemeClr val="accent3"/>
          </a:effectRef>
          <a:fontRef idx="minor">
            <a:schemeClr val="tx1"/>
          </a:fontRef>
        </p:style>
      </p:cxnSp>
      <p:sp>
        <p:nvSpPr>
          <p:cNvPr id="98" name="Elipse 97">
            <a:extLst>
              <a:ext uri="{FF2B5EF4-FFF2-40B4-BE49-F238E27FC236}">
                <a16:creationId xmlns:a16="http://schemas.microsoft.com/office/drawing/2014/main" id="{63C2E7BF-FC22-4BBE-89BF-8C4D46020A38}"/>
              </a:ext>
            </a:extLst>
          </p:cNvPr>
          <p:cNvSpPr/>
          <p:nvPr/>
        </p:nvSpPr>
        <p:spPr>
          <a:xfrm>
            <a:off x="5834625" y="187381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9" name="Elipse 98">
            <a:extLst>
              <a:ext uri="{FF2B5EF4-FFF2-40B4-BE49-F238E27FC236}">
                <a16:creationId xmlns:a16="http://schemas.microsoft.com/office/drawing/2014/main" id="{504FC1B4-2798-4DEE-822C-2DE88F577035}"/>
              </a:ext>
            </a:extLst>
          </p:cNvPr>
          <p:cNvSpPr/>
          <p:nvPr/>
        </p:nvSpPr>
        <p:spPr>
          <a:xfrm>
            <a:off x="6027567" y="2109902"/>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0" name="Elipse 99">
            <a:extLst>
              <a:ext uri="{FF2B5EF4-FFF2-40B4-BE49-F238E27FC236}">
                <a16:creationId xmlns:a16="http://schemas.microsoft.com/office/drawing/2014/main" id="{7AB638CD-875C-4D53-8924-478316E4D8F2}"/>
              </a:ext>
            </a:extLst>
          </p:cNvPr>
          <p:cNvSpPr/>
          <p:nvPr/>
        </p:nvSpPr>
        <p:spPr>
          <a:xfrm>
            <a:off x="5713329" y="2103970"/>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1" name="Elipse 100">
            <a:extLst>
              <a:ext uri="{FF2B5EF4-FFF2-40B4-BE49-F238E27FC236}">
                <a16:creationId xmlns:a16="http://schemas.microsoft.com/office/drawing/2014/main" id="{F638EA79-485F-4E35-929D-D90AB7A5D729}"/>
              </a:ext>
            </a:extLst>
          </p:cNvPr>
          <p:cNvSpPr/>
          <p:nvPr/>
        </p:nvSpPr>
        <p:spPr>
          <a:xfrm>
            <a:off x="5454458" y="238651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2" name="Elipse 101">
            <a:extLst>
              <a:ext uri="{FF2B5EF4-FFF2-40B4-BE49-F238E27FC236}">
                <a16:creationId xmlns:a16="http://schemas.microsoft.com/office/drawing/2014/main" id="{281211FC-876D-4122-B4D9-DF89461861E9}"/>
              </a:ext>
            </a:extLst>
          </p:cNvPr>
          <p:cNvSpPr/>
          <p:nvPr/>
        </p:nvSpPr>
        <p:spPr>
          <a:xfrm>
            <a:off x="6714730" y="1478393"/>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3" name="Elipse 102">
            <a:extLst>
              <a:ext uri="{FF2B5EF4-FFF2-40B4-BE49-F238E27FC236}">
                <a16:creationId xmlns:a16="http://schemas.microsoft.com/office/drawing/2014/main" id="{AD121C32-A131-4B71-998C-72C6D263A2BF}"/>
              </a:ext>
            </a:extLst>
          </p:cNvPr>
          <p:cNvSpPr/>
          <p:nvPr/>
        </p:nvSpPr>
        <p:spPr>
          <a:xfrm>
            <a:off x="6760449" y="1686040"/>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4" name="Elipse 103">
            <a:extLst>
              <a:ext uri="{FF2B5EF4-FFF2-40B4-BE49-F238E27FC236}">
                <a16:creationId xmlns:a16="http://schemas.microsoft.com/office/drawing/2014/main" id="{B670B566-FD82-4C9D-A278-ACA4BC555807}"/>
              </a:ext>
            </a:extLst>
          </p:cNvPr>
          <p:cNvSpPr/>
          <p:nvPr/>
        </p:nvSpPr>
        <p:spPr>
          <a:xfrm>
            <a:off x="6950637" y="173175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5" name="Elipse 104">
            <a:extLst>
              <a:ext uri="{FF2B5EF4-FFF2-40B4-BE49-F238E27FC236}">
                <a16:creationId xmlns:a16="http://schemas.microsoft.com/office/drawing/2014/main" id="{91CD4DA2-CC1C-4876-921C-4C5FDAA1A5FC}"/>
              </a:ext>
            </a:extLst>
          </p:cNvPr>
          <p:cNvSpPr/>
          <p:nvPr/>
        </p:nvSpPr>
        <p:spPr>
          <a:xfrm>
            <a:off x="6950637" y="141598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6" name="Elipse 105">
            <a:extLst>
              <a:ext uri="{FF2B5EF4-FFF2-40B4-BE49-F238E27FC236}">
                <a16:creationId xmlns:a16="http://schemas.microsoft.com/office/drawing/2014/main" id="{7892256A-F836-47EC-AE00-8248B068146C}"/>
              </a:ext>
            </a:extLst>
          </p:cNvPr>
          <p:cNvSpPr/>
          <p:nvPr/>
        </p:nvSpPr>
        <p:spPr>
          <a:xfrm>
            <a:off x="6904918" y="155833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7" name="Elipse 106">
            <a:extLst>
              <a:ext uri="{FF2B5EF4-FFF2-40B4-BE49-F238E27FC236}">
                <a16:creationId xmlns:a16="http://schemas.microsoft.com/office/drawing/2014/main" id="{4B988C21-E2B3-4459-86CF-59A8A140FCE2}"/>
              </a:ext>
            </a:extLst>
          </p:cNvPr>
          <p:cNvSpPr/>
          <p:nvPr/>
        </p:nvSpPr>
        <p:spPr>
          <a:xfrm>
            <a:off x="6904917" y="186932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8" name="Elipse 107">
            <a:extLst>
              <a:ext uri="{FF2B5EF4-FFF2-40B4-BE49-F238E27FC236}">
                <a16:creationId xmlns:a16="http://schemas.microsoft.com/office/drawing/2014/main" id="{D5C49462-647E-4575-8959-561DDE628892}"/>
              </a:ext>
            </a:extLst>
          </p:cNvPr>
          <p:cNvSpPr/>
          <p:nvPr/>
        </p:nvSpPr>
        <p:spPr>
          <a:xfrm>
            <a:off x="7057473" y="163433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9" name="Elipse 108">
            <a:extLst>
              <a:ext uri="{FF2B5EF4-FFF2-40B4-BE49-F238E27FC236}">
                <a16:creationId xmlns:a16="http://schemas.microsoft.com/office/drawing/2014/main" id="{F65736FB-A559-461B-9F99-701497FFA37B}"/>
              </a:ext>
            </a:extLst>
          </p:cNvPr>
          <p:cNvSpPr/>
          <p:nvPr/>
        </p:nvSpPr>
        <p:spPr>
          <a:xfrm>
            <a:off x="6518860" y="190936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0" name="Elipse 109">
            <a:extLst>
              <a:ext uri="{FF2B5EF4-FFF2-40B4-BE49-F238E27FC236}">
                <a16:creationId xmlns:a16="http://schemas.microsoft.com/office/drawing/2014/main" id="{01437103-6ACD-4410-BC0F-E135B87EC1E0}"/>
              </a:ext>
            </a:extLst>
          </p:cNvPr>
          <p:cNvSpPr/>
          <p:nvPr/>
        </p:nvSpPr>
        <p:spPr>
          <a:xfrm>
            <a:off x="6777043" y="2123784"/>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1" name="Elipse 110">
            <a:extLst>
              <a:ext uri="{FF2B5EF4-FFF2-40B4-BE49-F238E27FC236}">
                <a16:creationId xmlns:a16="http://schemas.microsoft.com/office/drawing/2014/main" id="{2E0DBA53-F803-4122-A22B-6B4486CB3F2B}"/>
              </a:ext>
            </a:extLst>
          </p:cNvPr>
          <p:cNvSpPr/>
          <p:nvPr/>
        </p:nvSpPr>
        <p:spPr>
          <a:xfrm>
            <a:off x="6616292" y="22949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2" name="Elipse 111">
            <a:extLst>
              <a:ext uri="{FF2B5EF4-FFF2-40B4-BE49-F238E27FC236}">
                <a16:creationId xmlns:a16="http://schemas.microsoft.com/office/drawing/2014/main" id="{6C1E4E0A-F39F-41EC-BEEE-9E382E14AE65}"/>
              </a:ext>
            </a:extLst>
          </p:cNvPr>
          <p:cNvSpPr/>
          <p:nvPr/>
        </p:nvSpPr>
        <p:spPr>
          <a:xfrm>
            <a:off x="6768692" y="24473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3" name="Elipse 112">
            <a:extLst>
              <a:ext uri="{FF2B5EF4-FFF2-40B4-BE49-F238E27FC236}">
                <a16:creationId xmlns:a16="http://schemas.microsoft.com/office/drawing/2014/main" id="{0B5D1513-E5C4-43A9-A9EB-B1F66B16E9C4}"/>
              </a:ext>
            </a:extLst>
          </p:cNvPr>
          <p:cNvSpPr/>
          <p:nvPr/>
        </p:nvSpPr>
        <p:spPr>
          <a:xfrm>
            <a:off x="6450011" y="25092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4" name="Elipse 113">
            <a:extLst>
              <a:ext uri="{FF2B5EF4-FFF2-40B4-BE49-F238E27FC236}">
                <a16:creationId xmlns:a16="http://schemas.microsoft.com/office/drawing/2014/main" id="{4C477AFC-C6E9-45B2-B8FD-B42DBDE3E7D9}"/>
              </a:ext>
            </a:extLst>
          </p:cNvPr>
          <p:cNvSpPr/>
          <p:nvPr/>
        </p:nvSpPr>
        <p:spPr>
          <a:xfrm>
            <a:off x="6602411" y="26616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pic>
        <p:nvPicPr>
          <p:cNvPr id="116" name="Google Shape;691;p112">
            <a:extLst>
              <a:ext uri="{FF2B5EF4-FFF2-40B4-BE49-F238E27FC236}">
                <a16:creationId xmlns:a16="http://schemas.microsoft.com/office/drawing/2014/main" id="{3658EB09-51EE-46AE-80E6-A518136C9C8F}"/>
              </a:ext>
            </a:extLst>
          </p:cNvPr>
          <p:cNvPicPr preferRelativeResize="0"/>
          <p:nvPr/>
        </p:nvPicPr>
        <p:blipFill rotWithShape="1">
          <a:blip r:embed="rId3">
            <a:alphaModFix/>
          </a:blip>
          <a:srcRect t="960"/>
          <a:stretch/>
        </p:blipFill>
        <p:spPr>
          <a:xfrm>
            <a:off x="355289" y="1037744"/>
            <a:ext cx="4146856" cy="2697541"/>
          </a:xfrm>
          <a:prstGeom prst="rect">
            <a:avLst/>
          </a:prstGeom>
          <a:noFill/>
          <a:ln>
            <a:noFill/>
          </a:ln>
        </p:spPr>
      </p:pic>
      <p:sp>
        <p:nvSpPr>
          <p:cNvPr id="13" name="Rectángulo 12">
            <a:extLst>
              <a:ext uri="{FF2B5EF4-FFF2-40B4-BE49-F238E27FC236}">
                <a16:creationId xmlns:a16="http://schemas.microsoft.com/office/drawing/2014/main" id="{B1C7F202-12AF-431E-9B55-6D0C6CCC05AD}"/>
              </a:ext>
            </a:extLst>
          </p:cNvPr>
          <p:cNvSpPr/>
          <p:nvPr/>
        </p:nvSpPr>
        <p:spPr>
          <a:xfrm>
            <a:off x="505961" y="1034632"/>
            <a:ext cx="1082348" cy="307777"/>
          </a:xfrm>
          <a:prstGeom prst="rect">
            <a:avLst/>
          </a:prstGeom>
        </p:spPr>
        <p:txBody>
          <a:bodyPr wrap="none">
            <a:spAutoFit/>
          </a:bodyPr>
          <a:lstStyle/>
          <a:p>
            <a:r>
              <a:rPr lang="es" dirty="0">
                <a:solidFill>
                  <a:srgbClr val="E1446D"/>
                </a:solidFill>
                <a:latin typeface="Rubik Light"/>
                <a:ea typeface="Rubik Light"/>
                <a:cs typeface="Rubik Light"/>
                <a:sym typeface="Rubik Light"/>
              </a:rPr>
              <a:t>L2 o Ridge</a:t>
            </a:r>
            <a:endParaRPr lang="es-AR" dirty="0"/>
          </a:p>
        </p:txBody>
      </p:sp>
      <p:sp>
        <p:nvSpPr>
          <p:cNvPr id="118" name="Google Shape;665;p109">
            <a:extLst>
              <a:ext uri="{FF2B5EF4-FFF2-40B4-BE49-F238E27FC236}">
                <a16:creationId xmlns:a16="http://schemas.microsoft.com/office/drawing/2014/main" id="{FDD11451-37C3-4763-9C36-8D35CF79B380}"/>
              </a:ext>
            </a:extLst>
          </p:cNvPr>
          <p:cNvSpPr txBox="1"/>
          <p:nvPr/>
        </p:nvSpPr>
        <p:spPr>
          <a:xfrm>
            <a:off x="355289" y="4190599"/>
            <a:ext cx="8630980" cy="90998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MX" sz="1100" dirty="0">
                <a:latin typeface="Rubik"/>
                <a:ea typeface="Rubik"/>
                <a:cs typeface="Rubik"/>
                <a:sym typeface="Rubik"/>
              </a:rPr>
              <a:t>Hacemos la analogía de quitar datos cómo la idea de que piensen menos unos datos para la pendiente de la recta. Sin embargo agregar muchos más datos también es una forma de regularizar. Recordemos que estamos evitando </a:t>
            </a:r>
            <a:r>
              <a:rPr lang="es-MX" sz="1100" dirty="0" err="1">
                <a:latin typeface="Rubik"/>
                <a:ea typeface="Rubik"/>
                <a:cs typeface="Rubik"/>
                <a:sym typeface="Rubik"/>
              </a:rPr>
              <a:t>Overfitear</a:t>
            </a:r>
            <a:r>
              <a:rPr lang="es-MX" sz="1100" dirty="0">
                <a:latin typeface="Rubik"/>
                <a:ea typeface="Rubik"/>
                <a:cs typeface="Rubik"/>
                <a:sym typeface="Rubik"/>
              </a:rPr>
              <a:t>, la conclusión que se </a:t>
            </a:r>
            <a:r>
              <a:rPr lang="es-MX" sz="1100" i="1" dirty="0">
                <a:latin typeface="Rubik"/>
                <a:ea typeface="Rubik"/>
                <a:cs typeface="Rubik"/>
                <a:sym typeface="Rubik"/>
              </a:rPr>
              <a:t>deriva</a:t>
            </a:r>
            <a:r>
              <a:rPr lang="es-MX" sz="1100" dirty="0">
                <a:latin typeface="Rubik"/>
                <a:ea typeface="Rubik"/>
                <a:cs typeface="Rubik"/>
                <a:sym typeface="Rubik"/>
              </a:rPr>
              <a:t> de los datos no debe quedarse “tan pegada” a los datos.</a:t>
            </a:r>
            <a:endParaRPr sz="1100" dirty="0">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3" grpId="0"/>
      <p:bldP spid="1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0B37E0-FC8B-4FE3-A2D8-5E0B74AED9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27</a:t>
            </a:fld>
            <a:endParaRPr lang="es-AR"/>
          </a:p>
        </p:txBody>
      </p:sp>
      <p:sp>
        <p:nvSpPr>
          <p:cNvPr id="3" name="Google Shape;706;p114">
            <a:extLst>
              <a:ext uri="{FF2B5EF4-FFF2-40B4-BE49-F238E27FC236}">
                <a16:creationId xmlns:a16="http://schemas.microsoft.com/office/drawing/2014/main" id="{97131724-2C77-4D05-9FAC-8852031C22B3}"/>
              </a:ext>
            </a:extLst>
          </p:cNvPr>
          <p:cNvSpPr txBox="1"/>
          <p:nvPr/>
        </p:nvSpPr>
        <p:spPr>
          <a:xfrm>
            <a:off x="727650" y="848375"/>
            <a:ext cx="660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solidFill>
                  <a:srgbClr val="434343"/>
                </a:solidFill>
                <a:latin typeface="Rubik"/>
                <a:ea typeface="Rubik"/>
                <a:cs typeface="Rubik"/>
                <a:sym typeface="Rubik"/>
              </a:rPr>
              <a:t>Se agrega a la función de costo un término proporcional al valor absoluto de los coeficientes de peso (norma L1 de los pesos).</a:t>
            </a:r>
            <a:endParaRPr>
              <a:solidFill>
                <a:srgbClr val="434343"/>
              </a:solidFill>
              <a:latin typeface="Rubik"/>
              <a:ea typeface="Rubik"/>
              <a:cs typeface="Rubik"/>
              <a:sym typeface="Rubik"/>
            </a:endParaRPr>
          </a:p>
        </p:txBody>
      </p:sp>
      <p:sp>
        <p:nvSpPr>
          <p:cNvPr id="4" name="Google Shape;708;p114">
            <a:extLst>
              <a:ext uri="{FF2B5EF4-FFF2-40B4-BE49-F238E27FC236}">
                <a16:creationId xmlns:a16="http://schemas.microsoft.com/office/drawing/2014/main" id="{628EC366-65A3-431A-B1EC-2007C5D60C59}"/>
              </a:ext>
            </a:extLst>
          </p:cNvPr>
          <p:cNvSpPr txBox="1"/>
          <p:nvPr/>
        </p:nvSpPr>
        <p:spPr>
          <a:xfrm>
            <a:off x="645875" y="233800"/>
            <a:ext cx="78087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dirty="0">
                <a:solidFill>
                  <a:srgbClr val="00B0F0"/>
                </a:solidFill>
                <a:latin typeface="Rubik Light"/>
                <a:ea typeface="Rubik Light"/>
                <a:cs typeface="Rubik Light"/>
                <a:sym typeface="Rubik Light"/>
              </a:rPr>
              <a:t>Regulación L1 o Lasso</a:t>
            </a:r>
            <a:endParaRPr sz="2800" dirty="0">
              <a:solidFill>
                <a:srgbClr val="00B0F0"/>
              </a:solidFill>
              <a:latin typeface="Rubik Light"/>
              <a:ea typeface="Rubik Light"/>
              <a:cs typeface="Rubik Light"/>
              <a:sym typeface="Rubik Light"/>
            </a:endParaRPr>
          </a:p>
        </p:txBody>
      </p:sp>
      <p:pic>
        <p:nvPicPr>
          <p:cNvPr id="5" name="Google Shape;709;p114">
            <a:extLst>
              <a:ext uri="{FF2B5EF4-FFF2-40B4-BE49-F238E27FC236}">
                <a16:creationId xmlns:a16="http://schemas.microsoft.com/office/drawing/2014/main" id="{D9612B14-33FE-4326-AB6E-00E74A6537F5}"/>
              </a:ext>
            </a:extLst>
          </p:cNvPr>
          <p:cNvPicPr preferRelativeResize="0"/>
          <p:nvPr/>
        </p:nvPicPr>
        <p:blipFill rotWithShape="1">
          <a:blip r:embed="rId2">
            <a:alphaModFix/>
          </a:blip>
          <a:srcRect t="2343"/>
          <a:stretch/>
        </p:blipFill>
        <p:spPr>
          <a:xfrm>
            <a:off x="1314850" y="1717525"/>
            <a:ext cx="4836500" cy="3032325"/>
          </a:xfrm>
          <a:prstGeom prst="rect">
            <a:avLst/>
          </a:prstGeom>
          <a:noFill/>
          <a:ln>
            <a:noFill/>
          </a:ln>
        </p:spPr>
      </p:pic>
    </p:spTree>
    <p:extLst>
      <p:ext uri="{BB962C8B-B14F-4D97-AF65-F5344CB8AC3E}">
        <p14:creationId xmlns:p14="http://schemas.microsoft.com/office/powerpoint/2010/main" val="352724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0E64038-7D06-4B99-A813-CEB2AF9343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28</a:t>
            </a:fld>
            <a:endParaRPr lang="es-AR"/>
          </a:p>
        </p:txBody>
      </p:sp>
      <p:sp>
        <p:nvSpPr>
          <p:cNvPr id="3" name="Google Shape;708;p114">
            <a:extLst>
              <a:ext uri="{FF2B5EF4-FFF2-40B4-BE49-F238E27FC236}">
                <a16:creationId xmlns:a16="http://schemas.microsoft.com/office/drawing/2014/main" id="{7A16C01C-D00A-462A-8C1D-74A3D7DDD8CF}"/>
              </a:ext>
            </a:extLst>
          </p:cNvPr>
          <p:cNvSpPr txBox="1"/>
          <p:nvPr/>
        </p:nvSpPr>
        <p:spPr>
          <a:xfrm>
            <a:off x="594669" y="1923612"/>
            <a:ext cx="78087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dirty="0">
                <a:solidFill>
                  <a:srgbClr val="00B0F0"/>
                </a:solidFill>
                <a:latin typeface="Rubik Light"/>
                <a:ea typeface="Rubik Light"/>
                <a:cs typeface="Rubik Light"/>
                <a:sym typeface="Rubik Light"/>
              </a:rPr>
              <a:t>¿</a:t>
            </a:r>
            <a:r>
              <a:rPr lang="es-AR" sz="2800" dirty="0">
                <a:solidFill>
                  <a:srgbClr val="00B0F0"/>
                </a:solidFill>
                <a:latin typeface="Rubik Light"/>
                <a:ea typeface="Rubik Light"/>
                <a:cs typeface="Rubik Light"/>
                <a:sym typeface="Rubik Light"/>
              </a:rPr>
              <a:t>Siempre hay que regularizar?</a:t>
            </a:r>
            <a:endParaRPr sz="2800" dirty="0">
              <a:solidFill>
                <a:srgbClr val="00B0F0"/>
              </a:solidFill>
              <a:latin typeface="Rubik Light"/>
              <a:ea typeface="Rubik Light"/>
              <a:cs typeface="Rubik Light"/>
              <a:sym typeface="Rubik Light"/>
            </a:endParaRPr>
          </a:p>
        </p:txBody>
      </p:sp>
    </p:spTree>
    <p:extLst>
      <p:ext uri="{BB962C8B-B14F-4D97-AF65-F5344CB8AC3E}">
        <p14:creationId xmlns:p14="http://schemas.microsoft.com/office/powerpoint/2010/main" val="845448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0298E-4D4C-4C3C-A6A1-E9FD6BF175E8}"/>
              </a:ext>
            </a:extLst>
          </p:cNvPr>
          <p:cNvSpPr>
            <a:spLocks noGrp="1"/>
          </p:cNvSpPr>
          <p:nvPr>
            <p:ph type="title"/>
          </p:nvPr>
        </p:nvSpPr>
        <p:spPr/>
        <p:txBody>
          <a:bodyPr/>
          <a:lstStyle/>
          <a:p>
            <a:r>
              <a:rPr lang="es-MX" dirty="0" err="1"/>
              <a:t>Clustering</a:t>
            </a:r>
            <a:endParaRPr lang="es-AR" dirty="0"/>
          </a:p>
        </p:txBody>
      </p:sp>
    </p:spTree>
    <p:extLst>
      <p:ext uri="{BB962C8B-B14F-4D97-AF65-F5344CB8AC3E}">
        <p14:creationId xmlns:p14="http://schemas.microsoft.com/office/powerpoint/2010/main" val="204484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3</a:t>
            </a:fld>
            <a:endParaRPr/>
          </a:p>
        </p:txBody>
      </p:sp>
      <p:sp>
        <p:nvSpPr>
          <p:cNvPr id="389" name="Google Shape;389;p81"/>
          <p:cNvSpPr txBox="1"/>
          <p:nvPr/>
        </p:nvSpPr>
        <p:spPr>
          <a:xfrm>
            <a:off x="710959" y="1448700"/>
            <a:ext cx="7128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dirty="0">
                <a:latin typeface="Rubik"/>
                <a:ea typeface="Rubik"/>
                <a:cs typeface="Rubik"/>
                <a:sym typeface="Rubik"/>
              </a:rPr>
              <a:t>Daily</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Preguntas a los datos.</a:t>
            </a:r>
          </a:p>
          <a:p>
            <a:pPr marL="0" lvl="0" indent="0" algn="l" rtl="0">
              <a:spcBef>
                <a:spcPts val="0"/>
              </a:spcBef>
              <a:spcAft>
                <a:spcPts val="0"/>
              </a:spcAft>
              <a:buNone/>
            </a:pPr>
            <a:endParaRPr lang="es"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Workshop </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b="1" dirty="0">
                <a:latin typeface="Rubik"/>
                <a:ea typeface="Rubik"/>
                <a:cs typeface="Rubik"/>
                <a:sym typeface="Rubik"/>
              </a:rPr>
              <a:t>Break</a:t>
            </a:r>
          </a:p>
          <a:p>
            <a:pPr marL="0" lvl="0" indent="0" algn="l" rtl="0">
              <a:spcBef>
                <a:spcPts val="0"/>
              </a:spcBef>
              <a:spcAft>
                <a:spcPts val="0"/>
              </a:spcAft>
              <a:buNone/>
            </a:pPr>
            <a:endParaRPr lang="es" sz="1600" b="1"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Repaso</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MX" sz="1600" dirty="0">
                <a:latin typeface="Rubik"/>
                <a:ea typeface="Rubik"/>
                <a:cs typeface="Rubik"/>
                <a:sym typeface="Rubik"/>
              </a:rPr>
              <a:t>Teoría: Aprendizaje no </a:t>
            </a:r>
            <a:r>
              <a:rPr lang="es-MX" sz="1600" dirty="0" err="1">
                <a:latin typeface="Rubik"/>
                <a:ea typeface="Rubik"/>
                <a:cs typeface="Rubik"/>
                <a:sym typeface="Rubik"/>
              </a:rPr>
              <a:t>supervizado</a:t>
            </a:r>
            <a:r>
              <a:rPr lang="es-MX" sz="1600" dirty="0">
                <a:latin typeface="Rubik"/>
                <a:ea typeface="Rubik"/>
                <a:cs typeface="Rubik"/>
                <a:sym typeface="Rubik"/>
              </a:rPr>
              <a:t>. ¿Hay tiempo para ver un ejemplo? </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Cierre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D8F30E6-FEDE-4C61-91B4-31072E7641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30</a:t>
            </a:fld>
            <a:endParaRPr lang="es-AR"/>
          </a:p>
        </p:txBody>
      </p:sp>
      <p:sp>
        <p:nvSpPr>
          <p:cNvPr id="3" name="Google Shape;359;p63">
            <a:extLst>
              <a:ext uri="{FF2B5EF4-FFF2-40B4-BE49-F238E27FC236}">
                <a16:creationId xmlns:a16="http://schemas.microsoft.com/office/drawing/2014/main" id="{E6A774EF-63AE-4529-BA27-4149B6538FF3}"/>
              </a:ext>
            </a:extLst>
          </p:cNvPr>
          <p:cNvSpPr txBox="1"/>
          <p:nvPr/>
        </p:nvSpPr>
        <p:spPr>
          <a:xfrm>
            <a:off x="899775" y="1159050"/>
            <a:ext cx="73293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 name="Google Shape;360;p63">
            <a:extLst>
              <a:ext uri="{FF2B5EF4-FFF2-40B4-BE49-F238E27FC236}">
                <a16:creationId xmlns:a16="http://schemas.microsoft.com/office/drawing/2014/main" id="{D5BEF781-63C5-4AC9-86E0-9D4C2104AC24}"/>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 Clustering</a:t>
            </a:r>
            <a:endParaRPr sz="2800" b="1" dirty="0">
              <a:solidFill>
                <a:srgbClr val="00B0F0"/>
              </a:solidFill>
              <a:latin typeface="Rubik"/>
              <a:ea typeface="Rubik"/>
              <a:cs typeface="Rubik"/>
              <a:sym typeface="Rubik"/>
            </a:endParaRPr>
          </a:p>
        </p:txBody>
      </p:sp>
      <p:pic>
        <p:nvPicPr>
          <p:cNvPr id="5" name="Google Shape;361;p63">
            <a:extLst>
              <a:ext uri="{FF2B5EF4-FFF2-40B4-BE49-F238E27FC236}">
                <a16:creationId xmlns:a16="http://schemas.microsoft.com/office/drawing/2014/main" id="{3D057829-604C-40FC-9143-3464A0F38C3A}"/>
              </a:ext>
            </a:extLst>
          </p:cNvPr>
          <p:cNvPicPr preferRelativeResize="0"/>
          <p:nvPr/>
        </p:nvPicPr>
        <p:blipFill rotWithShape="1">
          <a:blip r:embed="rId2">
            <a:alphaModFix/>
          </a:blip>
          <a:srcRect r="51073"/>
          <a:stretch/>
        </p:blipFill>
        <p:spPr>
          <a:xfrm>
            <a:off x="1676075" y="2298275"/>
            <a:ext cx="2657800" cy="2761475"/>
          </a:xfrm>
          <a:prstGeom prst="rect">
            <a:avLst/>
          </a:prstGeom>
          <a:noFill/>
          <a:ln>
            <a:noFill/>
          </a:ln>
        </p:spPr>
      </p:pic>
      <p:sp>
        <p:nvSpPr>
          <p:cNvPr id="6" name="Google Shape;362;p63">
            <a:extLst>
              <a:ext uri="{FF2B5EF4-FFF2-40B4-BE49-F238E27FC236}">
                <a16:creationId xmlns:a16="http://schemas.microsoft.com/office/drawing/2014/main" id="{AB424FD9-78EC-4CB7-B780-86A62ED09625}"/>
              </a:ext>
            </a:extLst>
          </p:cNvPr>
          <p:cNvSpPr txBox="1"/>
          <p:nvPr/>
        </p:nvSpPr>
        <p:spPr>
          <a:xfrm>
            <a:off x="230502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rgbClr val="000000"/>
                </a:solidFill>
                <a:latin typeface="Rubik"/>
                <a:ea typeface="Rubik"/>
                <a:cs typeface="Rubik"/>
                <a:sym typeface="Rubik"/>
              </a:rPr>
              <a:t>Datos iniciales</a:t>
            </a:r>
            <a:endParaRPr sz="1400" i="1" u="none" strike="noStrike" cap="none">
              <a:solidFill>
                <a:srgbClr val="000000"/>
              </a:solidFill>
              <a:latin typeface="Rubik"/>
              <a:ea typeface="Rubik"/>
              <a:cs typeface="Rubik"/>
              <a:sym typeface="Rubik"/>
            </a:endParaRPr>
          </a:p>
        </p:txBody>
      </p:sp>
      <p:sp>
        <p:nvSpPr>
          <p:cNvPr id="7" name="Google Shape;363;p63">
            <a:extLst>
              <a:ext uri="{FF2B5EF4-FFF2-40B4-BE49-F238E27FC236}">
                <a16:creationId xmlns:a16="http://schemas.microsoft.com/office/drawing/2014/main" id="{1A91CF14-A53E-4338-AC6F-F60BB4421B33}"/>
              </a:ext>
            </a:extLst>
          </p:cNvPr>
          <p:cNvSpPr txBox="1"/>
          <p:nvPr/>
        </p:nvSpPr>
        <p:spPr>
          <a:xfrm>
            <a:off x="655675" y="4098650"/>
            <a:ext cx="10203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Dos</a:t>
            </a:r>
            <a:endParaRPr sz="1400" i="0" u="none" strike="noStrike" cap="none">
              <a:solidFill>
                <a:srgbClr val="000000"/>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Features</a:t>
            </a:r>
            <a:endParaRPr sz="1400" i="0" u="none" strike="noStrike" cap="none">
              <a:solidFill>
                <a:srgbClr val="000000"/>
              </a:solidFill>
              <a:latin typeface="Rubik"/>
              <a:ea typeface="Rubik"/>
              <a:cs typeface="Rubik"/>
              <a:sym typeface="Rubik"/>
            </a:endParaRPr>
          </a:p>
        </p:txBody>
      </p:sp>
      <p:cxnSp>
        <p:nvCxnSpPr>
          <p:cNvPr id="8" name="Google Shape;364;p63">
            <a:extLst>
              <a:ext uri="{FF2B5EF4-FFF2-40B4-BE49-F238E27FC236}">
                <a16:creationId xmlns:a16="http://schemas.microsoft.com/office/drawing/2014/main" id="{42B0EC20-010E-4985-A64F-1C05D294B960}"/>
              </a:ext>
            </a:extLst>
          </p:cNvPr>
          <p:cNvCxnSpPr>
            <a:stCxn id="7" idx="0"/>
            <a:endCxn id="5" idx="1"/>
          </p:cNvCxnSpPr>
          <p:nvPr/>
        </p:nvCxnSpPr>
        <p:spPr>
          <a:xfrm rot="-5400000">
            <a:off x="1211125" y="3633650"/>
            <a:ext cx="419700" cy="510300"/>
          </a:xfrm>
          <a:prstGeom prst="bentConnector2">
            <a:avLst/>
          </a:prstGeom>
          <a:noFill/>
          <a:ln w="9525" cap="flat" cmpd="sng">
            <a:solidFill>
              <a:srgbClr val="666666"/>
            </a:solidFill>
            <a:prstDash val="solid"/>
            <a:round/>
            <a:headEnd type="none" w="med" len="med"/>
            <a:tailEnd type="stealth" w="med" len="med"/>
          </a:ln>
        </p:spPr>
      </p:cxnSp>
      <p:cxnSp>
        <p:nvCxnSpPr>
          <p:cNvPr id="9" name="Google Shape;365;p63">
            <a:extLst>
              <a:ext uri="{FF2B5EF4-FFF2-40B4-BE49-F238E27FC236}">
                <a16:creationId xmlns:a16="http://schemas.microsoft.com/office/drawing/2014/main" id="{151CE81A-A655-4E74-8CC9-35873FA6FC62}"/>
              </a:ext>
            </a:extLst>
          </p:cNvPr>
          <p:cNvCxnSpPr/>
          <p:nvPr/>
        </p:nvCxnSpPr>
        <p:spPr>
          <a:xfrm>
            <a:off x="1165825" y="4789700"/>
            <a:ext cx="1286400" cy="210300"/>
          </a:xfrm>
          <a:prstGeom prst="bentConnector3">
            <a:avLst>
              <a:gd name="adj1" fmla="val -431"/>
            </a:avLst>
          </a:prstGeom>
          <a:noFill/>
          <a:ln w="9525" cap="flat" cmpd="sng">
            <a:solidFill>
              <a:srgbClr val="666666"/>
            </a:solidFill>
            <a:prstDash val="solid"/>
            <a:round/>
            <a:headEnd type="none" w="med" len="med"/>
            <a:tailEnd type="stealth" w="med" len="med"/>
          </a:ln>
        </p:spPr>
      </p:cxnSp>
    </p:spTree>
    <p:extLst>
      <p:ext uri="{BB962C8B-B14F-4D97-AF65-F5344CB8AC3E}">
        <p14:creationId xmlns:p14="http://schemas.microsoft.com/office/powerpoint/2010/main" val="26235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B82B63F-0073-4D4D-AAC9-7556D72E3A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31</a:t>
            </a:fld>
            <a:endParaRPr lang="es-AR"/>
          </a:p>
        </p:txBody>
      </p:sp>
      <p:sp>
        <p:nvSpPr>
          <p:cNvPr id="3" name="Google Shape;371;p64">
            <a:extLst>
              <a:ext uri="{FF2B5EF4-FFF2-40B4-BE49-F238E27FC236}">
                <a16:creationId xmlns:a16="http://schemas.microsoft.com/office/drawing/2014/main" id="{8EC25D39-373D-40E5-918B-0DC70B6469B9}"/>
              </a:ext>
            </a:extLst>
          </p:cNvPr>
          <p:cNvSpPr txBox="1"/>
          <p:nvPr/>
        </p:nvSpPr>
        <p:spPr>
          <a:xfrm>
            <a:off x="899775" y="1159050"/>
            <a:ext cx="73293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dirty="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dirty="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dirty="0">
              <a:solidFill>
                <a:srgbClr val="434343"/>
              </a:solidFill>
              <a:latin typeface="Rubik Light"/>
              <a:ea typeface="Rubik Light"/>
              <a:cs typeface="Rubik Light"/>
              <a:sym typeface="Rubik Light"/>
            </a:endParaRPr>
          </a:p>
        </p:txBody>
      </p:sp>
      <p:pic>
        <p:nvPicPr>
          <p:cNvPr id="4" name="Google Shape;373;p64">
            <a:extLst>
              <a:ext uri="{FF2B5EF4-FFF2-40B4-BE49-F238E27FC236}">
                <a16:creationId xmlns:a16="http://schemas.microsoft.com/office/drawing/2014/main" id="{CA51B29F-AB2E-4709-9CA1-617A87642D52}"/>
              </a:ext>
            </a:extLst>
          </p:cNvPr>
          <p:cNvPicPr preferRelativeResize="0"/>
          <p:nvPr/>
        </p:nvPicPr>
        <p:blipFill rotWithShape="1">
          <a:blip r:embed="rId2">
            <a:alphaModFix/>
          </a:blip>
          <a:srcRect l="49277"/>
          <a:stretch/>
        </p:blipFill>
        <p:spPr>
          <a:xfrm>
            <a:off x="5550374" y="2298275"/>
            <a:ext cx="2755300" cy="2761475"/>
          </a:xfrm>
          <a:prstGeom prst="rect">
            <a:avLst/>
          </a:prstGeom>
          <a:noFill/>
          <a:ln>
            <a:noFill/>
          </a:ln>
        </p:spPr>
      </p:pic>
      <p:pic>
        <p:nvPicPr>
          <p:cNvPr id="5" name="Google Shape;374;p64">
            <a:extLst>
              <a:ext uri="{FF2B5EF4-FFF2-40B4-BE49-F238E27FC236}">
                <a16:creationId xmlns:a16="http://schemas.microsoft.com/office/drawing/2014/main" id="{A7BF7613-C171-4E99-B3DC-6316E5C1479C}"/>
              </a:ext>
            </a:extLst>
          </p:cNvPr>
          <p:cNvPicPr preferRelativeResize="0"/>
          <p:nvPr/>
        </p:nvPicPr>
        <p:blipFill rotWithShape="1">
          <a:blip r:embed="rId2">
            <a:alphaModFix/>
          </a:blip>
          <a:srcRect r="51073"/>
          <a:stretch/>
        </p:blipFill>
        <p:spPr>
          <a:xfrm>
            <a:off x="1676075" y="2298275"/>
            <a:ext cx="2657800" cy="2761475"/>
          </a:xfrm>
          <a:prstGeom prst="rect">
            <a:avLst/>
          </a:prstGeom>
          <a:noFill/>
          <a:ln>
            <a:noFill/>
          </a:ln>
        </p:spPr>
      </p:pic>
      <p:sp>
        <p:nvSpPr>
          <p:cNvPr id="6" name="Google Shape;375;p64">
            <a:extLst>
              <a:ext uri="{FF2B5EF4-FFF2-40B4-BE49-F238E27FC236}">
                <a16:creationId xmlns:a16="http://schemas.microsoft.com/office/drawing/2014/main" id="{305C6823-7E61-44BC-84D5-D3E5F3D7A805}"/>
              </a:ext>
            </a:extLst>
          </p:cNvPr>
          <p:cNvSpPr txBox="1"/>
          <p:nvPr/>
        </p:nvSpPr>
        <p:spPr>
          <a:xfrm>
            <a:off x="230502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rgbClr val="000000"/>
                </a:solidFill>
                <a:latin typeface="Rubik"/>
                <a:ea typeface="Rubik"/>
                <a:cs typeface="Rubik"/>
                <a:sym typeface="Rubik"/>
              </a:rPr>
              <a:t>Datos iniciales</a:t>
            </a:r>
            <a:endParaRPr sz="1400" i="1" u="none" strike="noStrike" cap="none">
              <a:solidFill>
                <a:srgbClr val="000000"/>
              </a:solidFill>
              <a:latin typeface="Rubik"/>
              <a:ea typeface="Rubik"/>
              <a:cs typeface="Rubik"/>
              <a:sym typeface="Rubik"/>
            </a:endParaRPr>
          </a:p>
        </p:txBody>
      </p:sp>
      <p:sp>
        <p:nvSpPr>
          <p:cNvPr id="7" name="Google Shape;376;p64">
            <a:extLst>
              <a:ext uri="{FF2B5EF4-FFF2-40B4-BE49-F238E27FC236}">
                <a16:creationId xmlns:a16="http://schemas.microsoft.com/office/drawing/2014/main" id="{4ADD795F-6A65-479A-B491-5B9CED9A37D3}"/>
              </a:ext>
            </a:extLst>
          </p:cNvPr>
          <p:cNvSpPr txBox="1"/>
          <p:nvPr/>
        </p:nvSpPr>
        <p:spPr>
          <a:xfrm>
            <a:off x="655675" y="4098650"/>
            <a:ext cx="10203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Dos</a:t>
            </a:r>
            <a:endParaRPr sz="1400" i="0" u="none" strike="noStrike" cap="none">
              <a:solidFill>
                <a:srgbClr val="000000"/>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Features</a:t>
            </a:r>
            <a:endParaRPr sz="1400" i="0" u="none" strike="noStrike" cap="none">
              <a:solidFill>
                <a:srgbClr val="000000"/>
              </a:solidFill>
              <a:latin typeface="Rubik"/>
              <a:ea typeface="Rubik"/>
              <a:cs typeface="Rubik"/>
              <a:sym typeface="Rubik"/>
            </a:endParaRPr>
          </a:p>
        </p:txBody>
      </p:sp>
      <p:sp>
        <p:nvSpPr>
          <p:cNvPr id="8" name="Google Shape;377;p64">
            <a:extLst>
              <a:ext uri="{FF2B5EF4-FFF2-40B4-BE49-F238E27FC236}">
                <a16:creationId xmlns:a16="http://schemas.microsoft.com/office/drawing/2014/main" id="{2F6A506D-1396-469D-92F2-A86698E0F897}"/>
              </a:ext>
            </a:extLst>
          </p:cNvPr>
          <p:cNvSpPr txBox="1"/>
          <p:nvPr/>
        </p:nvSpPr>
        <p:spPr>
          <a:xfrm>
            <a:off x="582927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chemeClr val="dk1"/>
                </a:solidFill>
                <a:latin typeface="Rubik"/>
                <a:ea typeface="Rubik"/>
                <a:cs typeface="Rubik"/>
                <a:sym typeface="Rubik"/>
              </a:rPr>
              <a:t>Salida</a:t>
            </a:r>
            <a:endParaRPr sz="1400" i="1" u="none" strike="noStrike" cap="none">
              <a:solidFill>
                <a:schemeClr val="dk1"/>
              </a:solidFill>
              <a:latin typeface="Rubik"/>
              <a:ea typeface="Rubik"/>
              <a:cs typeface="Rubik"/>
              <a:sym typeface="Rubik"/>
            </a:endParaRPr>
          </a:p>
        </p:txBody>
      </p:sp>
      <p:cxnSp>
        <p:nvCxnSpPr>
          <p:cNvPr id="9" name="Google Shape;378;p64">
            <a:extLst>
              <a:ext uri="{FF2B5EF4-FFF2-40B4-BE49-F238E27FC236}">
                <a16:creationId xmlns:a16="http://schemas.microsoft.com/office/drawing/2014/main" id="{337D0E75-1569-4591-A976-1BC831E8DF29}"/>
              </a:ext>
            </a:extLst>
          </p:cNvPr>
          <p:cNvCxnSpPr/>
          <p:nvPr/>
        </p:nvCxnSpPr>
        <p:spPr>
          <a:xfrm>
            <a:off x="4541475" y="3684175"/>
            <a:ext cx="801300" cy="0"/>
          </a:xfrm>
          <a:prstGeom prst="straightConnector1">
            <a:avLst/>
          </a:prstGeom>
          <a:noFill/>
          <a:ln w="19050" cap="flat" cmpd="sng">
            <a:solidFill>
              <a:schemeClr val="dk1"/>
            </a:solidFill>
            <a:prstDash val="solid"/>
            <a:round/>
            <a:headEnd type="none" w="med" len="med"/>
            <a:tailEnd type="stealth" w="med" len="med"/>
          </a:ln>
        </p:spPr>
      </p:cxnSp>
      <p:cxnSp>
        <p:nvCxnSpPr>
          <p:cNvPr id="10" name="Google Shape;379;p64">
            <a:extLst>
              <a:ext uri="{FF2B5EF4-FFF2-40B4-BE49-F238E27FC236}">
                <a16:creationId xmlns:a16="http://schemas.microsoft.com/office/drawing/2014/main" id="{9D5C19FB-76CE-489E-AE2E-DE1D8CC2CFA3}"/>
              </a:ext>
            </a:extLst>
          </p:cNvPr>
          <p:cNvCxnSpPr>
            <a:stCxn id="7" idx="0"/>
            <a:endCxn id="5" idx="1"/>
          </p:cNvCxnSpPr>
          <p:nvPr/>
        </p:nvCxnSpPr>
        <p:spPr>
          <a:xfrm rot="16200000">
            <a:off x="1211125" y="3633650"/>
            <a:ext cx="419700" cy="510300"/>
          </a:xfrm>
          <a:prstGeom prst="bentConnector2">
            <a:avLst/>
          </a:prstGeom>
          <a:noFill/>
          <a:ln w="9525" cap="flat" cmpd="sng">
            <a:solidFill>
              <a:srgbClr val="666666"/>
            </a:solidFill>
            <a:prstDash val="solid"/>
            <a:round/>
            <a:headEnd type="none" w="med" len="med"/>
            <a:tailEnd type="stealth" w="med" len="med"/>
          </a:ln>
        </p:spPr>
      </p:cxnSp>
      <p:cxnSp>
        <p:nvCxnSpPr>
          <p:cNvPr id="11" name="Google Shape;380;p64">
            <a:extLst>
              <a:ext uri="{FF2B5EF4-FFF2-40B4-BE49-F238E27FC236}">
                <a16:creationId xmlns:a16="http://schemas.microsoft.com/office/drawing/2014/main" id="{2C7672C2-2F66-4F5D-A1DA-FD98F382347D}"/>
              </a:ext>
            </a:extLst>
          </p:cNvPr>
          <p:cNvCxnSpPr/>
          <p:nvPr/>
        </p:nvCxnSpPr>
        <p:spPr>
          <a:xfrm>
            <a:off x="1165825" y="4789700"/>
            <a:ext cx="1286400" cy="210300"/>
          </a:xfrm>
          <a:prstGeom prst="bentConnector3">
            <a:avLst>
              <a:gd name="adj1" fmla="val -431"/>
            </a:avLst>
          </a:prstGeom>
          <a:noFill/>
          <a:ln w="9525" cap="flat" cmpd="sng">
            <a:solidFill>
              <a:srgbClr val="666666"/>
            </a:solidFill>
            <a:prstDash val="solid"/>
            <a:round/>
            <a:headEnd type="none" w="med" len="med"/>
            <a:tailEnd type="stealth" w="med" len="med"/>
          </a:ln>
        </p:spPr>
      </p:cxnSp>
      <p:sp>
        <p:nvSpPr>
          <p:cNvPr id="12" name="Google Shape;372;p64">
            <a:extLst>
              <a:ext uri="{FF2B5EF4-FFF2-40B4-BE49-F238E27FC236}">
                <a16:creationId xmlns:a16="http://schemas.microsoft.com/office/drawing/2014/main" id="{AA17E449-078A-417D-8C37-1419AE5C44F5}"/>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E1446D"/>
                </a:solidFill>
                <a:latin typeface="Rubik"/>
                <a:ea typeface="Rubik"/>
                <a:cs typeface="Rubik"/>
                <a:sym typeface="Rubik"/>
              </a:rPr>
              <a:t>· Clustering</a:t>
            </a:r>
            <a:endParaRPr sz="2800" b="1" dirty="0">
              <a:solidFill>
                <a:srgbClr val="E1446D"/>
              </a:solidFill>
              <a:latin typeface="Rubik"/>
              <a:ea typeface="Rubik"/>
              <a:cs typeface="Rubik"/>
              <a:sym typeface="Rubik"/>
            </a:endParaRPr>
          </a:p>
        </p:txBody>
      </p:sp>
    </p:spTree>
    <p:extLst>
      <p:ext uri="{BB962C8B-B14F-4D97-AF65-F5344CB8AC3E}">
        <p14:creationId xmlns:p14="http://schemas.microsoft.com/office/powerpoint/2010/main" val="2483078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ED6C7D5-1F2F-41AA-82F3-CF9EAD2D95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32</a:t>
            </a:fld>
            <a:endParaRPr lang="es-AR"/>
          </a:p>
        </p:txBody>
      </p:sp>
      <p:sp>
        <p:nvSpPr>
          <p:cNvPr id="3" name="Rectángulo 2">
            <a:extLst>
              <a:ext uri="{FF2B5EF4-FFF2-40B4-BE49-F238E27FC236}">
                <a16:creationId xmlns:a16="http://schemas.microsoft.com/office/drawing/2014/main" id="{BFA29EB1-AA90-4607-B644-CD24ADE2F943}"/>
              </a:ext>
            </a:extLst>
          </p:cNvPr>
          <p:cNvSpPr/>
          <p:nvPr/>
        </p:nvSpPr>
        <p:spPr>
          <a:xfrm>
            <a:off x="1035100" y="2571750"/>
            <a:ext cx="4572000" cy="523220"/>
          </a:xfrm>
          <a:prstGeom prst="rect">
            <a:avLst/>
          </a:prstGeom>
        </p:spPr>
        <p:txBody>
          <a:bodyPr>
            <a:spAutoFit/>
          </a:bodyPr>
          <a:lstStyle/>
          <a:p>
            <a:r>
              <a:rPr lang="es-AR" dirty="0"/>
              <a:t>https://www.naftaliharris.com/blog/visualizing-dbscan-clustering/</a:t>
            </a:r>
          </a:p>
        </p:txBody>
      </p:sp>
      <p:sp>
        <p:nvSpPr>
          <p:cNvPr id="4" name="Rectángulo 3">
            <a:extLst>
              <a:ext uri="{FF2B5EF4-FFF2-40B4-BE49-F238E27FC236}">
                <a16:creationId xmlns:a16="http://schemas.microsoft.com/office/drawing/2014/main" id="{1ADA30EF-7E16-492E-A2EE-57EBB847F631}"/>
              </a:ext>
            </a:extLst>
          </p:cNvPr>
          <p:cNvSpPr/>
          <p:nvPr/>
        </p:nvSpPr>
        <p:spPr>
          <a:xfrm>
            <a:off x="1035100" y="1659087"/>
            <a:ext cx="4572000" cy="523220"/>
          </a:xfrm>
          <a:prstGeom prst="rect">
            <a:avLst/>
          </a:prstGeom>
        </p:spPr>
        <p:txBody>
          <a:bodyPr>
            <a:spAutoFit/>
          </a:bodyPr>
          <a:lstStyle/>
          <a:p>
            <a:r>
              <a:rPr lang="es-AR" dirty="0"/>
              <a:t>https://www.naftaliharris.com/blog/visualizing-k-means-clustering/</a:t>
            </a:r>
          </a:p>
        </p:txBody>
      </p:sp>
      <p:sp>
        <p:nvSpPr>
          <p:cNvPr id="5" name="Google Shape;386;p65">
            <a:extLst>
              <a:ext uri="{FF2B5EF4-FFF2-40B4-BE49-F238E27FC236}">
                <a16:creationId xmlns:a16="http://schemas.microsoft.com/office/drawing/2014/main" id="{BF1D930B-8E5F-41EE-8605-CA0F62E2D0EC}"/>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a:t>
            </a:r>
            <a:r>
              <a:rPr lang="es" sz="2800" b="1" dirty="0">
                <a:solidFill>
                  <a:srgbClr val="E1446D"/>
                </a:solidFill>
                <a:latin typeface="Rubik"/>
                <a:ea typeface="Rubik"/>
                <a:cs typeface="Rubik"/>
                <a:sym typeface="Rubik"/>
              </a:rPr>
              <a:t> </a:t>
            </a:r>
            <a:r>
              <a:rPr lang="es" sz="2800" b="1" dirty="0">
                <a:solidFill>
                  <a:srgbClr val="00B0F0"/>
                </a:solidFill>
                <a:latin typeface="Rubik"/>
                <a:ea typeface="Rubik"/>
                <a:cs typeface="Rubik"/>
                <a:sym typeface="Rubik"/>
              </a:rPr>
              <a:t>Clustering</a:t>
            </a:r>
            <a:endParaRPr sz="2800" b="1" dirty="0">
              <a:solidFill>
                <a:srgbClr val="00B0F0"/>
              </a:solidFill>
              <a:latin typeface="Rubik"/>
              <a:ea typeface="Rubik"/>
              <a:cs typeface="Rubik"/>
              <a:sym typeface="Rubik"/>
            </a:endParaRPr>
          </a:p>
        </p:txBody>
      </p:sp>
    </p:spTree>
    <p:extLst>
      <p:ext uri="{BB962C8B-B14F-4D97-AF65-F5344CB8AC3E}">
        <p14:creationId xmlns:p14="http://schemas.microsoft.com/office/powerpoint/2010/main" val="1515215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8C01C6A-23BB-408C-A3AD-02A5E228F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33</a:t>
            </a:fld>
            <a:endParaRPr lang="es-AR"/>
          </a:p>
        </p:txBody>
      </p:sp>
      <p:sp>
        <p:nvSpPr>
          <p:cNvPr id="3" name="Google Shape;394;p66">
            <a:extLst>
              <a:ext uri="{FF2B5EF4-FFF2-40B4-BE49-F238E27FC236}">
                <a16:creationId xmlns:a16="http://schemas.microsoft.com/office/drawing/2014/main" id="{636CF311-6CD1-43FF-9916-282DC3FE9AAC}"/>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 Clustering</a:t>
            </a:r>
            <a:endParaRPr sz="2800" b="1" dirty="0">
              <a:solidFill>
                <a:srgbClr val="00B0F0"/>
              </a:solidFill>
              <a:latin typeface="Rubik"/>
              <a:ea typeface="Rubik"/>
              <a:cs typeface="Rubik"/>
              <a:sym typeface="Rubik"/>
            </a:endParaRPr>
          </a:p>
        </p:txBody>
      </p:sp>
      <p:sp>
        <p:nvSpPr>
          <p:cNvPr id="4" name="Google Shape;395;p66">
            <a:extLst>
              <a:ext uri="{FF2B5EF4-FFF2-40B4-BE49-F238E27FC236}">
                <a16:creationId xmlns:a16="http://schemas.microsoft.com/office/drawing/2014/main" id="{722AA64E-2A54-4430-A93E-A3DA648B413F}"/>
              </a:ext>
            </a:extLst>
          </p:cNvPr>
          <p:cNvSpPr txBox="1"/>
          <p:nvPr/>
        </p:nvSpPr>
        <p:spPr>
          <a:xfrm>
            <a:off x="8997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dirty="0">
                <a:solidFill>
                  <a:srgbClr val="00B0F0"/>
                </a:solidFill>
                <a:latin typeface="Rubik"/>
                <a:ea typeface="Rubik"/>
                <a:cs typeface="Rubik"/>
                <a:sym typeface="Rubik"/>
              </a:rPr>
              <a:t>¿</a:t>
            </a:r>
            <a:r>
              <a:rPr lang="es" sz="1800" b="1" i="0" u="none" strike="noStrike" cap="none" dirty="0">
                <a:solidFill>
                  <a:srgbClr val="00B0F0"/>
                </a:solidFill>
                <a:latin typeface="Rubik"/>
                <a:ea typeface="Rubik"/>
                <a:cs typeface="Rubik"/>
                <a:sym typeface="Rubik"/>
              </a:rPr>
              <a:t>Para qué sirve? </a:t>
            </a:r>
            <a:endParaRPr sz="1800" b="1" i="0" u="none" strike="noStrike" cap="none" dirty="0">
              <a:solidFill>
                <a:srgbClr val="00B0F0"/>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sz="1400" i="0" u="none" strike="noStrike" cap="none" dirty="0">
                <a:solidFill>
                  <a:srgbClr val="000000"/>
                </a:solidFill>
                <a:latin typeface="Rubik"/>
                <a:ea typeface="Rubik"/>
                <a:cs typeface="Rubik"/>
                <a:sym typeface="Rubik"/>
              </a:rPr>
              <a:t>Encontrar grupos en los datos puede ayudar en problemas de:</a:t>
            </a:r>
            <a:endParaRPr sz="1400" i="0" u="none" strike="noStrike" cap="none" dirty="0">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ubik"/>
              <a:ea typeface="Rubik"/>
              <a:cs typeface="Rubik"/>
              <a:sym typeface="Rubik"/>
            </a:endParaRPr>
          </a:p>
        </p:txBody>
      </p:sp>
      <p:sp>
        <p:nvSpPr>
          <p:cNvPr id="5" name="Google Shape;396;p66">
            <a:extLst>
              <a:ext uri="{FF2B5EF4-FFF2-40B4-BE49-F238E27FC236}">
                <a16:creationId xmlns:a16="http://schemas.microsoft.com/office/drawing/2014/main" id="{70396245-899D-4752-9105-ADB452360A73}"/>
              </a:ext>
            </a:extLst>
          </p:cNvPr>
          <p:cNvSpPr txBox="1"/>
          <p:nvPr/>
        </p:nvSpPr>
        <p:spPr>
          <a:xfrm>
            <a:off x="848700" y="2435600"/>
            <a:ext cx="31437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Investigación de mercado</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Sistemas de recomendación</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Medicina </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Biología (genética y especies)</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Muchísimas mas cosas</a:t>
            </a:r>
            <a:endParaRPr sz="1400" i="0" u="none" strike="noStrike" cap="none">
              <a:solidFill>
                <a:srgbClr val="434343"/>
              </a:solidFill>
              <a:latin typeface="Rubik Light"/>
              <a:ea typeface="Rubik Light"/>
              <a:cs typeface="Rubik Light"/>
              <a:sym typeface="Rubik Light"/>
            </a:endParaRPr>
          </a:p>
          <a:p>
            <a:pPr marL="457200" marR="0" lvl="0" indent="0" algn="l" rtl="0">
              <a:lnSpc>
                <a:spcPct val="100000"/>
              </a:lnSpc>
              <a:spcBef>
                <a:spcPts val="1000"/>
              </a:spcBef>
              <a:spcAft>
                <a:spcPts val="1000"/>
              </a:spcAft>
              <a:buClr>
                <a:srgbClr val="000000"/>
              </a:buClr>
              <a:buSzPts val="1400"/>
              <a:buFont typeface="Arial"/>
              <a:buNone/>
            </a:pPr>
            <a:endParaRPr sz="1400" i="0" u="none" strike="noStrike" cap="none">
              <a:solidFill>
                <a:srgbClr val="434343"/>
              </a:solidFill>
              <a:latin typeface="Rubik Light"/>
              <a:ea typeface="Rubik Light"/>
              <a:cs typeface="Rubik Light"/>
              <a:sym typeface="Rubik Light"/>
            </a:endParaRPr>
          </a:p>
        </p:txBody>
      </p:sp>
      <p:sp>
        <p:nvSpPr>
          <p:cNvPr id="6" name="Google Shape;397;p66">
            <a:extLst>
              <a:ext uri="{FF2B5EF4-FFF2-40B4-BE49-F238E27FC236}">
                <a16:creationId xmlns:a16="http://schemas.microsoft.com/office/drawing/2014/main" id="{45384F09-B6E2-467C-954C-8F28BF28E02A}"/>
              </a:ext>
            </a:extLst>
          </p:cNvPr>
          <p:cNvSpPr txBox="1"/>
          <p:nvPr/>
        </p:nvSpPr>
        <p:spPr>
          <a:xfrm>
            <a:off x="50853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dirty="0">
                <a:solidFill>
                  <a:srgbClr val="00B0F0"/>
                </a:solidFill>
                <a:latin typeface="Rubik"/>
                <a:ea typeface="Rubik"/>
                <a:cs typeface="Rubik"/>
                <a:sym typeface="Rubik"/>
              </a:rPr>
              <a:t>¿Cómo se hace</a:t>
            </a:r>
            <a:r>
              <a:rPr lang="es" sz="1800" b="1" i="0" u="none" strike="noStrike" cap="none" dirty="0">
                <a:solidFill>
                  <a:srgbClr val="00B0F0"/>
                </a:solidFill>
                <a:latin typeface="Rubik"/>
                <a:ea typeface="Rubik"/>
                <a:cs typeface="Rubik"/>
                <a:sym typeface="Rubik"/>
              </a:rPr>
              <a:t>? </a:t>
            </a:r>
            <a:endParaRPr sz="1800" b="1" i="0" u="none" strike="noStrike" cap="none" dirty="0">
              <a:solidFill>
                <a:srgbClr val="00B0F0"/>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dirty="0">
                <a:latin typeface="Rubik"/>
                <a:ea typeface="Rubik"/>
                <a:cs typeface="Rubik"/>
                <a:sym typeface="Rubik"/>
              </a:rPr>
              <a:t>Algunos de los algoritmos para hacer clustering son</a:t>
            </a:r>
            <a:r>
              <a:rPr lang="es" sz="1400" i="0" u="none" strike="noStrike" cap="none" dirty="0">
                <a:solidFill>
                  <a:srgbClr val="000000"/>
                </a:solidFill>
                <a:latin typeface="Rubik"/>
                <a:ea typeface="Rubik"/>
                <a:cs typeface="Rubik"/>
                <a:sym typeface="Rubik"/>
              </a:rPr>
              <a:t>:</a:t>
            </a:r>
            <a:endParaRPr sz="1400" i="0" u="none" strike="noStrike" cap="none" dirty="0">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ubik"/>
              <a:ea typeface="Rubik"/>
              <a:cs typeface="Rubik"/>
              <a:sym typeface="Rubik"/>
            </a:endParaRPr>
          </a:p>
        </p:txBody>
      </p:sp>
      <p:sp>
        <p:nvSpPr>
          <p:cNvPr id="7" name="Google Shape;398;p66">
            <a:extLst>
              <a:ext uri="{FF2B5EF4-FFF2-40B4-BE49-F238E27FC236}">
                <a16:creationId xmlns:a16="http://schemas.microsoft.com/office/drawing/2014/main" id="{84ADCD75-74A0-4924-B369-84DBD86730D9}"/>
              </a:ext>
            </a:extLst>
          </p:cNvPr>
          <p:cNvSpPr txBox="1"/>
          <p:nvPr/>
        </p:nvSpPr>
        <p:spPr>
          <a:xfrm>
            <a:off x="5034300" y="2435600"/>
            <a:ext cx="37215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K-means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DBSCAN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Hierarchical Clustering (aglomerativo)</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Fuzzy C-Means (como K-means pero permite overlap)</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GMM: Gaussian Mixture Models (supone distribucion gaussiana)</a:t>
            </a:r>
            <a:endParaRPr>
              <a:solidFill>
                <a:srgbClr val="434343"/>
              </a:solidFill>
              <a:latin typeface="Rubik Light"/>
              <a:ea typeface="Rubik Light"/>
              <a:cs typeface="Rubik Light"/>
              <a:sym typeface="Rubik Light"/>
            </a:endParaRPr>
          </a:p>
        </p:txBody>
      </p:sp>
      <p:cxnSp>
        <p:nvCxnSpPr>
          <p:cNvPr id="8" name="Google Shape;399;p66">
            <a:extLst>
              <a:ext uri="{FF2B5EF4-FFF2-40B4-BE49-F238E27FC236}">
                <a16:creationId xmlns:a16="http://schemas.microsoft.com/office/drawing/2014/main" id="{041C1E3E-B775-48F9-8C79-3B83FC229A86}"/>
              </a:ext>
            </a:extLst>
          </p:cNvPr>
          <p:cNvCxnSpPr/>
          <p:nvPr/>
        </p:nvCxnSpPr>
        <p:spPr>
          <a:xfrm>
            <a:off x="4581300" y="1411475"/>
            <a:ext cx="0" cy="330150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70860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8"/>
          <p:cNvSpPr txBox="1">
            <a:spLocks noGrp="1"/>
          </p:cNvSpPr>
          <p:nvPr>
            <p:ph type="title"/>
          </p:nvPr>
        </p:nvSpPr>
        <p:spPr>
          <a:xfrm>
            <a:off x="729450" y="587675"/>
            <a:ext cx="5715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dirty="0"/>
              <a:t>Aprendizaje No Supervisado</a:t>
            </a:r>
            <a:endParaRPr sz="2400" b="0" dirty="0"/>
          </a:p>
          <a:p>
            <a:pPr marL="0" lvl="0" indent="0" algn="l" rtl="0">
              <a:spcBef>
                <a:spcPts val="0"/>
              </a:spcBef>
              <a:spcAft>
                <a:spcPts val="0"/>
              </a:spcAft>
              <a:buNone/>
            </a:pPr>
            <a:r>
              <a:rPr lang="es-AR" dirty="0"/>
              <a:t>K-</a:t>
            </a:r>
            <a:r>
              <a:rPr lang="es-AR" dirty="0" err="1"/>
              <a:t>Means</a:t>
            </a:r>
            <a:endParaRPr dirty="0"/>
          </a:p>
        </p:txBody>
      </p:sp>
    </p:spTree>
    <p:extLst>
      <p:ext uri="{BB962C8B-B14F-4D97-AF65-F5344CB8AC3E}">
        <p14:creationId xmlns:p14="http://schemas.microsoft.com/office/powerpoint/2010/main" val="148951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2"/>
          <p:cNvSpPr/>
          <p:nvPr/>
        </p:nvSpPr>
        <p:spPr>
          <a:xfrm>
            <a:off x="5326200" y="2160425"/>
            <a:ext cx="3018600" cy="2995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2"/>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Separar los datos en k clusters (número dado) ubicando a las instancias que estén dentro de una región cercana dentro de un mismo cluster.</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48" name="Google Shape;448;p72"/>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pic>
        <p:nvPicPr>
          <p:cNvPr id="449" name="Google Shape;449;p72"/>
          <p:cNvPicPr preferRelativeResize="0"/>
          <p:nvPr/>
        </p:nvPicPr>
        <p:blipFill rotWithShape="1">
          <a:blip r:embed="rId3">
            <a:alphaModFix/>
          </a:blip>
          <a:srcRect r="2638"/>
          <a:stretch/>
        </p:blipFill>
        <p:spPr>
          <a:xfrm>
            <a:off x="1123624" y="1887759"/>
            <a:ext cx="3090600" cy="2995866"/>
          </a:xfrm>
          <a:prstGeom prst="rect">
            <a:avLst/>
          </a:prstGeom>
          <a:noFill/>
          <a:ln>
            <a:noFill/>
          </a:ln>
        </p:spPr>
      </p:pic>
      <p:sp>
        <p:nvSpPr>
          <p:cNvPr id="450" name="Google Shape;450;p72"/>
          <p:cNvSpPr txBox="1"/>
          <p:nvPr/>
        </p:nvSpPr>
        <p:spPr>
          <a:xfrm>
            <a:off x="5576050" y="2315225"/>
            <a:ext cx="2518800" cy="28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e</a:t>
            </a:r>
            <a:r>
              <a:rPr lang="es" sz="1400" i="0" strike="noStrike" cap="none">
                <a:solidFill>
                  <a:srgbClr val="434343"/>
                </a:solidFill>
                <a:latin typeface="Rubik"/>
                <a:ea typeface="Rubik"/>
                <a:cs typeface="Rubik"/>
                <a:sym typeface="Rubik"/>
              </a:rPr>
              <a:t>ncontrar un número </a:t>
            </a:r>
            <a:r>
              <a:rPr lang="es" sz="1400" b="1" i="0" strike="noStrike" cap="none">
                <a:solidFill>
                  <a:srgbClr val="E1446D"/>
                </a:solidFill>
                <a:latin typeface="Rubik"/>
                <a:ea typeface="Rubik"/>
                <a:cs typeface="Rubik"/>
                <a:sym typeface="Rubik"/>
              </a:rPr>
              <a:t>k</a:t>
            </a:r>
            <a:r>
              <a:rPr lang="es" sz="1400" i="0" strike="noStrike" cap="none">
                <a:solidFill>
                  <a:srgbClr val="434343"/>
                </a:solidFill>
                <a:latin typeface="Rubik"/>
                <a:ea typeface="Rubik"/>
                <a:cs typeface="Rubik"/>
                <a:sym typeface="Rubik"/>
              </a:rPr>
              <a:t> de centros (centroids), uno por cada cluster, de manera tal que la distancia entre los centros y los datos más cercanos sea la mínima posible. </a:t>
            </a:r>
            <a:endParaRPr sz="1400" i="0"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sz="1400" i="0" strike="noStrike" cap="none">
                <a:solidFill>
                  <a:srgbClr val="434343"/>
                </a:solidFill>
                <a:latin typeface="Rubik"/>
                <a:ea typeface="Rubik"/>
                <a:cs typeface="Rubik"/>
                <a:sym typeface="Rubik"/>
              </a:rPr>
              <a:t>Luego cada instancia se identifica en el grupo del centroide más cercano.</a:t>
            </a:r>
            <a:endParaRPr sz="1400" i="0" strike="noStrike" cap="none">
              <a:solidFill>
                <a:srgbClr val="434343"/>
              </a:solidFill>
              <a:latin typeface="Rubik"/>
              <a:ea typeface="Rubik"/>
              <a:cs typeface="Rubik"/>
              <a:sym typeface="Rubik"/>
            </a:endParaRPr>
          </a:p>
        </p:txBody>
      </p:sp>
      <p:sp>
        <p:nvSpPr>
          <p:cNvPr id="451" name="Google Shape;45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3"/>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se hace? </a:t>
            </a:r>
            <a:r>
              <a:rPr lang="es" sz="1600">
                <a:solidFill>
                  <a:srgbClr val="434343"/>
                </a:solidFill>
                <a:latin typeface="Rubik Light"/>
                <a:ea typeface="Rubik Light"/>
                <a:cs typeface="Rubik Light"/>
                <a:sym typeface="Rubik Light"/>
              </a:rPr>
              <a:t>Se utiliza un algoritmo iterativo hasta llegar al resultado.</a:t>
            </a:r>
            <a:endParaRPr sz="1600">
              <a:solidFill>
                <a:srgbClr val="434343"/>
              </a:solidFill>
              <a:latin typeface="Rubik Light"/>
              <a:ea typeface="Rubik Light"/>
              <a:cs typeface="Rubik Light"/>
              <a:sym typeface="Rubik Light"/>
            </a:endParaRPr>
          </a:p>
        </p:txBody>
      </p:sp>
      <p:sp>
        <p:nvSpPr>
          <p:cNvPr id="457" name="Google Shape;457;p73"/>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sp>
        <p:nvSpPr>
          <p:cNvPr id="458" name="Google Shape;458;p73"/>
          <p:cNvSpPr txBox="1"/>
          <p:nvPr/>
        </p:nvSpPr>
        <p:spPr>
          <a:xfrm>
            <a:off x="2054525" y="1827075"/>
            <a:ext cx="6114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434343"/>
                </a:solidFill>
                <a:latin typeface="Rubik"/>
                <a:ea typeface="Rubik"/>
                <a:cs typeface="Rubik"/>
                <a:sym typeface="Rubik"/>
              </a:rPr>
              <a:t>1) Se inicializan los k Centroides.</a:t>
            </a: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La ubicación inicial puede ser aleatoria o con algún criterio.</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2) Encontrar el centroide más cercano.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Se asigna a cada instancia al centroide más cercano (el significado de “cercano” puede cambiar, es un hiperparámetro)</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3) Actualizar los centroides.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La nueva posición del centroide es el promedio de las posiciones de las instancias en ese cluster (de acá viene el means).</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4) Repetir pasos 2 y 3.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Se repiten los updates hasta que la posición del centroide ya no varíe </a:t>
            </a:r>
            <a:endParaRPr>
              <a:solidFill>
                <a:srgbClr val="434343"/>
              </a:solidFill>
              <a:latin typeface="Rubik"/>
              <a:ea typeface="Rubik"/>
              <a:cs typeface="Rubik"/>
              <a:sym typeface="Rubik"/>
            </a:endParaRPr>
          </a:p>
        </p:txBody>
      </p:sp>
      <p:cxnSp>
        <p:nvCxnSpPr>
          <p:cNvPr id="459" name="Google Shape;459;p73"/>
          <p:cNvCxnSpPr/>
          <p:nvPr/>
        </p:nvCxnSpPr>
        <p:spPr>
          <a:xfrm>
            <a:off x="1906325" y="1786425"/>
            <a:ext cx="0" cy="2961300"/>
          </a:xfrm>
          <a:prstGeom prst="straightConnector1">
            <a:avLst/>
          </a:prstGeom>
          <a:noFill/>
          <a:ln w="9525" cap="flat" cmpd="sng">
            <a:solidFill>
              <a:srgbClr val="E1446D"/>
            </a:solidFill>
            <a:prstDash val="solid"/>
            <a:round/>
            <a:headEnd type="none" w="med" len="med"/>
            <a:tailEnd type="none" w="med" len="med"/>
          </a:ln>
        </p:spPr>
      </p:cxnSp>
      <p:sp>
        <p:nvSpPr>
          <p:cNvPr id="460" name="Google Shape;460;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4"/>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sp>
        <p:nvSpPr>
          <p:cNvPr id="466" name="Google Shape;466;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37</a:t>
            </a:fld>
            <a:endParaRPr/>
          </a:p>
        </p:txBody>
      </p:sp>
      <p:pic>
        <p:nvPicPr>
          <p:cNvPr id="467" name="Google Shape;467;p74"/>
          <p:cNvPicPr preferRelativeResize="0"/>
          <p:nvPr/>
        </p:nvPicPr>
        <p:blipFill rotWithShape="1">
          <a:blip r:embed="rId3">
            <a:alphaModFix/>
          </a:blip>
          <a:srcRect t="3310" b="6979"/>
          <a:stretch/>
        </p:blipFill>
        <p:spPr>
          <a:xfrm>
            <a:off x="899775" y="1328200"/>
            <a:ext cx="6574050" cy="3313725"/>
          </a:xfrm>
          <a:prstGeom prst="rect">
            <a:avLst/>
          </a:prstGeom>
          <a:noFill/>
          <a:ln>
            <a:noFill/>
          </a:ln>
        </p:spPr>
      </p:pic>
      <p:pic>
        <p:nvPicPr>
          <p:cNvPr id="468" name="Google Shape;468;p74">
            <a:hlinkClick r:id="rId4"/>
          </p:cNvPr>
          <p:cNvPicPr preferRelativeResize="0"/>
          <p:nvPr/>
        </p:nvPicPr>
        <p:blipFill>
          <a:blip r:embed="rId5">
            <a:alphaModFix/>
          </a:blip>
          <a:stretch>
            <a:fillRect/>
          </a:stretch>
        </p:blipFill>
        <p:spPr>
          <a:xfrm>
            <a:off x="7707275" y="2614313"/>
            <a:ext cx="741500" cy="74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t>Aprendizaje No Supervisado</a:t>
            </a:r>
            <a:endParaRPr sz="2400" b="0"/>
          </a:p>
          <a:p>
            <a:pPr marL="0" lvl="0" indent="0" algn="l" rtl="0">
              <a:spcBef>
                <a:spcPts val="0"/>
              </a:spcBef>
              <a:spcAft>
                <a:spcPts val="0"/>
              </a:spcAft>
              <a:buNone/>
            </a:pPr>
            <a:r>
              <a:rPr lang="es"/>
              <a:t>Clustering: DBSCAN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p:nvPr/>
        </p:nvSpPr>
        <p:spPr>
          <a:xfrm>
            <a:off x="899775" y="1843050"/>
            <a:ext cx="75648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400"/>
              <a:buFont typeface="Arial"/>
              <a:buNone/>
            </a:pPr>
            <a:r>
              <a:rPr lang="es" sz="2400">
                <a:solidFill>
                  <a:srgbClr val="434343"/>
                </a:solidFill>
                <a:latin typeface="Rubik"/>
                <a:ea typeface="Rubik"/>
                <a:cs typeface="Rubik"/>
                <a:sym typeface="Rubik"/>
              </a:rPr>
              <a:t>DBSCAN = </a:t>
            </a:r>
            <a:r>
              <a:rPr lang="es" sz="2400" b="1">
                <a:solidFill>
                  <a:srgbClr val="434343"/>
                </a:solidFill>
                <a:latin typeface="Rubik"/>
                <a:ea typeface="Rubik"/>
                <a:cs typeface="Rubik"/>
                <a:sym typeface="Rubik"/>
              </a:rPr>
              <a:t>Density-Based Spatial Clustering of </a:t>
            </a:r>
            <a:endParaRPr sz="2400" b="1">
              <a:solidFill>
                <a:srgbClr val="434343"/>
              </a:solidFill>
              <a:latin typeface="Rubik"/>
              <a:ea typeface="Rubik"/>
              <a:cs typeface="Rubik"/>
              <a:sym typeface="Rubik"/>
            </a:endParaRPr>
          </a:p>
          <a:p>
            <a:pPr marL="1371600" lvl="0" indent="0" algn="l" rtl="0">
              <a:spcBef>
                <a:spcPts val="0"/>
              </a:spcBef>
              <a:spcAft>
                <a:spcPts val="0"/>
              </a:spcAft>
              <a:buClr>
                <a:srgbClr val="000000"/>
              </a:buClr>
              <a:buSzPts val="1400"/>
              <a:buFont typeface="Arial"/>
              <a:buNone/>
            </a:pPr>
            <a:r>
              <a:rPr lang="es" sz="2400" b="1">
                <a:solidFill>
                  <a:srgbClr val="434343"/>
                </a:solidFill>
                <a:latin typeface="Rubik"/>
                <a:ea typeface="Rubik"/>
                <a:cs typeface="Rubik"/>
                <a:sym typeface="Rubik"/>
              </a:rPr>
              <a:t>   Applications with Noise</a:t>
            </a:r>
            <a:endParaRPr sz="2400" b="1">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700"/>
              <a:buFont typeface="Arial"/>
              <a:buNone/>
            </a:pPr>
            <a:endParaRPr sz="2400" b="1">
              <a:solidFill>
                <a:srgbClr val="434343"/>
              </a:solidFill>
              <a:latin typeface="Rubik"/>
              <a:ea typeface="Rubik"/>
              <a:cs typeface="Rubik"/>
              <a:sym typeface="Rubik"/>
            </a:endParaRPr>
          </a:p>
        </p:txBody>
      </p:sp>
      <p:sp>
        <p:nvSpPr>
          <p:cNvPr id="479" name="Google Shape;479;p76"/>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80" name="Google Shape;480;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82"/>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Daily </a:t>
            </a:r>
            <a:endParaRPr/>
          </a:p>
        </p:txBody>
      </p:sp>
      <p:sp>
        <p:nvSpPr>
          <p:cNvPr id="395" name="Google Shape;395;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7"/>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(noise).</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86" name="Google Shape;486;p77"/>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87" name="Google Shape;48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40</a:t>
            </a:fld>
            <a:endParaRPr/>
          </a:p>
        </p:txBody>
      </p:sp>
      <p:pic>
        <p:nvPicPr>
          <p:cNvPr id="488" name="Google Shape;488;p77"/>
          <p:cNvPicPr preferRelativeResize="0"/>
          <p:nvPr/>
        </p:nvPicPr>
        <p:blipFill rotWithShape="1">
          <a:blip r:embed="rId3">
            <a:alphaModFix/>
          </a:blip>
          <a:srcRect t="16310" b="4587"/>
          <a:stretch/>
        </p:blipFill>
        <p:spPr>
          <a:xfrm>
            <a:off x="919450" y="2215025"/>
            <a:ext cx="3652540" cy="26772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8"/>
          <p:cNvSpPr/>
          <p:nvPr/>
        </p:nvSpPr>
        <p:spPr>
          <a:xfrm>
            <a:off x="5326200" y="2160425"/>
            <a:ext cx="3018600" cy="2995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8"/>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a:t>
            </a:r>
            <a:r>
              <a:rPr lang="es" sz="1600" b="1">
                <a:solidFill>
                  <a:srgbClr val="E1446D"/>
                </a:solidFill>
                <a:latin typeface="Rubik"/>
                <a:ea typeface="Rubik"/>
                <a:cs typeface="Rubik"/>
                <a:sym typeface="Rubik"/>
              </a:rPr>
              <a:t>(noise = OUTLIERS)</a:t>
            </a:r>
            <a:r>
              <a:rPr lang="es" sz="1600">
                <a:solidFill>
                  <a:srgbClr val="434343"/>
                </a:solidFill>
                <a:latin typeface="Rubik Light"/>
                <a:ea typeface="Rubik Light"/>
                <a:cs typeface="Rubik Light"/>
                <a:sym typeface="Rubik Light"/>
              </a:rPr>
              <a:t>.</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95" name="Google Shape;495;p78"/>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96" name="Google Shape;496;p78"/>
          <p:cNvSpPr txBox="1"/>
          <p:nvPr/>
        </p:nvSpPr>
        <p:spPr>
          <a:xfrm>
            <a:off x="5576050" y="2315225"/>
            <a:ext cx="2518800" cy="28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recorrer todo el dataset e ir identificando las zonas de puntos densamente pobladas como pertenecientes a un mismo cluster.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Los puntos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aislados serán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reconocidos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como ruido.</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97" name="Google Shape;497;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41</a:t>
            </a:fld>
            <a:endParaRPr/>
          </a:p>
        </p:txBody>
      </p:sp>
      <p:pic>
        <p:nvPicPr>
          <p:cNvPr id="498" name="Google Shape;498;p78"/>
          <p:cNvPicPr preferRelativeResize="0"/>
          <p:nvPr/>
        </p:nvPicPr>
        <p:blipFill rotWithShape="1">
          <a:blip r:embed="rId3">
            <a:alphaModFix/>
          </a:blip>
          <a:srcRect t="16310" b="4587"/>
          <a:stretch/>
        </p:blipFill>
        <p:spPr>
          <a:xfrm>
            <a:off x="919450" y="2215025"/>
            <a:ext cx="3652540" cy="2677274"/>
          </a:xfrm>
          <a:prstGeom prst="rect">
            <a:avLst/>
          </a:prstGeom>
          <a:noFill/>
          <a:ln>
            <a:noFill/>
          </a:ln>
        </p:spPr>
      </p:pic>
      <p:pic>
        <p:nvPicPr>
          <p:cNvPr id="499" name="Google Shape;499;p78">
            <a:hlinkClick r:id="rId4"/>
          </p:cNvPr>
          <p:cNvPicPr preferRelativeResize="0"/>
          <p:nvPr/>
        </p:nvPicPr>
        <p:blipFill rotWithShape="1">
          <a:blip r:embed="rId5">
            <a:alphaModFix/>
          </a:blip>
          <a:srcRect l="12103" r="12103"/>
          <a:stretch/>
        </p:blipFill>
        <p:spPr>
          <a:xfrm>
            <a:off x="7179550" y="3859875"/>
            <a:ext cx="839100" cy="8304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9"/>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se hace? </a:t>
            </a:r>
            <a:endParaRPr sz="1600">
              <a:solidFill>
                <a:srgbClr val="434343"/>
              </a:solidFill>
              <a:latin typeface="Rubik Light"/>
              <a:ea typeface="Rubik Light"/>
              <a:cs typeface="Rubik Light"/>
              <a:sym typeface="Rubik Light"/>
            </a:endParaRPr>
          </a:p>
        </p:txBody>
      </p:sp>
      <p:sp>
        <p:nvSpPr>
          <p:cNvPr id="505" name="Google Shape;505;p79"/>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506" name="Google Shape;506;p79"/>
          <p:cNvSpPr txBox="1"/>
          <p:nvPr/>
        </p:nvSpPr>
        <p:spPr>
          <a:xfrm>
            <a:off x="1624875" y="1610500"/>
            <a:ext cx="4885800" cy="17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434343"/>
                </a:solidFill>
                <a:latin typeface="Rubik"/>
                <a:ea typeface="Rubik"/>
                <a:cs typeface="Rubik"/>
                <a:sym typeface="Rubik"/>
              </a:rPr>
              <a:t>1) Se define una distancia epsilon (parámetro) </a:t>
            </a:r>
            <a:r>
              <a:rPr lang="es">
                <a:solidFill>
                  <a:srgbClr val="434343"/>
                </a:solidFill>
                <a:latin typeface="Rubik"/>
                <a:ea typeface="Rubik"/>
                <a:cs typeface="Rubik"/>
                <a:sym typeface="Rubik"/>
              </a:rPr>
              <a:t>como la vecindad de un punto. Se elige un número de puntos mínimos de para considerar un cluster minPoints (parámetro). </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2) Luego se realiza el siguiente proceso sobre todos los puntos del dataset:</a:t>
            </a:r>
            <a:endParaRPr>
              <a:solidFill>
                <a:srgbClr val="434343"/>
              </a:solidFill>
              <a:latin typeface="Rubik"/>
              <a:ea typeface="Rubik"/>
              <a:cs typeface="Rubik"/>
              <a:sym typeface="Rubik"/>
            </a:endParaRPr>
          </a:p>
        </p:txBody>
      </p:sp>
      <p:cxnSp>
        <p:nvCxnSpPr>
          <p:cNvPr id="507" name="Google Shape;507;p79"/>
          <p:cNvCxnSpPr/>
          <p:nvPr/>
        </p:nvCxnSpPr>
        <p:spPr>
          <a:xfrm>
            <a:off x="1543675" y="1610500"/>
            <a:ext cx="0" cy="1617000"/>
          </a:xfrm>
          <a:prstGeom prst="straightConnector1">
            <a:avLst/>
          </a:prstGeom>
          <a:noFill/>
          <a:ln w="9525" cap="flat" cmpd="sng">
            <a:solidFill>
              <a:srgbClr val="E1446D"/>
            </a:solidFill>
            <a:prstDash val="solid"/>
            <a:round/>
            <a:headEnd type="none" w="med" len="med"/>
            <a:tailEnd type="none" w="med" len="med"/>
          </a:ln>
        </p:spPr>
      </p:cxnSp>
      <p:sp>
        <p:nvSpPr>
          <p:cNvPr id="508" name="Google Shape;508;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42</a:t>
            </a:fld>
            <a:endParaRPr/>
          </a:p>
        </p:txBody>
      </p:sp>
      <p:pic>
        <p:nvPicPr>
          <p:cNvPr id="509" name="Google Shape;509;p79"/>
          <p:cNvPicPr preferRelativeResize="0"/>
          <p:nvPr/>
        </p:nvPicPr>
        <p:blipFill rotWithShape="1">
          <a:blip r:embed="rId3">
            <a:alphaModFix/>
          </a:blip>
          <a:srcRect/>
          <a:stretch/>
        </p:blipFill>
        <p:spPr>
          <a:xfrm>
            <a:off x="6591874" y="1235312"/>
            <a:ext cx="2372777" cy="1711500"/>
          </a:xfrm>
          <a:prstGeom prst="rect">
            <a:avLst/>
          </a:prstGeom>
          <a:noFill/>
          <a:ln>
            <a:noFill/>
          </a:ln>
        </p:spPr>
      </p:pic>
      <p:sp>
        <p:nvSpPr>
          <p:cNvPr id="510" name="Google Shape;510;p79"/>
          <p:cNvSpPr txBox="1"/>
          <p:nvPr/>
        </p:nvSpPr>
        <p:spPr>
          <a:xfrm>
            <a:off x="1949175" y="3160400"/>
            <a:ext cx="6361800" cy="17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Rubik Light"/>
                <a:ea typeface="Rubik Light"/>
                <a:cs typeface="Rubik Light"/>
                <a:sym typeface="Rubik Light"/>
              </a:rPr>
              <a:t>1) Se toma un punto no visitado random. Se identifica si el punto es un ‘core’, es decir, si tiene minPoints en su vecindario. Si no tiene, se lo llama ‘noise’. Este punto se marca como visitado.</a:t>
            </a:r>
            <a:endParaRPr sz="1200">
              <a:solidFill>
                <a:srgbClr val="434343"/>
              </a:solidFill>
              <a:latin typeface="Rubik Light"/>
              <a:ea typeface="Rubik Light"/>
              <a:cs typeface="Rubik Light"/>
              <a:sym typeface="Rubik Light"/>
            </a:endParaRPr>
          </a:p>
          <a:p>
            <a:pPr marL="0" lvl="0" indent="0" algn="l" rtl="0">
              <a:spcBef>
                <a:spcPts val="1000"/>
              </a:spcBef>
              <a:spcAft>
                <a:spcPts val="0"/>
              </a:spcAft>
              <a:buNone/>
            </a:pPr>
            <a:r>
              <a:rPr lang="es" sz="1200">
                <a:solidFill>
                  <a:srgbClr val="434343"/>
                </a:solidFill>
                <a:latin typeface="Rubik Light"/>
                <a:ea typeface="Rubik Light"/>
                <a:cs typeface="Rubik Light"/>
                <a:sym typeface="Rubik Light"/>
              </a:rPr>
              <a:t>2) Si es un core, se le asigna un nuevo cluster y todos los puntos de su vecindario se consideran dentro de su cluster. Si alguno de estos puntos también son cores, este proceso se repite. A los puntos asignados a un cluster que no son core, se los llama ‘border’. Todos se marcan como visitados.</a:t>
            </a:r>
            <a:endParaRPr sz="1200">
              <a:solidFill>
                <a:srgbClr val="434343"/>
              </a:solidFill>
              <a:latin typeface="Rubik Light"/>
              <a:ea typeface="Rubik Light"/>
              <a:cs typeface="Rubik Light"/>
              <a:sym typeface="Rubik Light"/>
            </a:endParaRPr>
          </a:p>
          <a:p>
            <a:pPr marL="0" lvl="0" indent="0" algn="l" rtl="0">
              <a:spcBef>
                <a:spcPts val="1000"/>
              </a:spcBef>
              <a:spcAft>
                <a:spcPts val="1000"/>
              </a:spcAft>
              <a:buNone/>
            </a:pPr>
            <a:r>
              <a:rPr lang="es" sz="1200">
                <a:solidFill>
                  <a:srgbClr val="434343"/>
                </a:solidFill>
                <a:latin typeface="Rubik Light"/>
                <a:ea typeface="Rubik Light"/>
                <a:cs typeface="Rubik Light"/>
                <a:sym typeface="Rubik Light"/>
              </a:rPr>
              <a:t>3) Este proceso se repite hasta que todos los puntos hayan sido visitados.</a:t>
            </a:r>
            <a:endParaRPr sz="1200">
              <a:solidFill>
                <a:srgbClr val="434343"/>
              </a:solidFill>
              <a:latin typeface="Rubik Light"/>
              <a:ea typeface="Rubik Light"/>
              <a:cs typeface="Rubik Light"/>
              <a:sym typeface="Rubik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0"/>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516" name="Google Shape;516;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43</a:t>
            </a:fld>
            <a:endParaRPr/>
          </a:p>
        </p:txBody>
      </p:sp>
      <p:pic>
        <p:nvPicPr>
          <p:cNvPr id="517" name="Google Shape;517;p80">
            <a:hlinkClick r:id="rId3"/>
          </p:cNvPr>
          <p:cNvPicPr preferRelativeResize="0"/>
          <p:nvPr/>
        </p:nvPicPr>
        <p:blipFill rotWithShape="1">
          <a:blip r:embed="rId4">
            <a:alphaModFix/>
          </a:blip>
          <a:srcRect l="12103" r="12103"/>
          <a:stretch/>
        </p:blipFill>
        <p:spPr>
          <a:xfrm>
            <a:off x="6950050" y="2722375"/>
            <a:ext cx="839100" cy="830400"/>
          </a:xfrm>
          <a:prstGeom prst="ellipse">
            <a:avLst/>
          </a:prstGeom>
          <a:noFill/>
          <a:ln>
            <a:noFill/>
          </a:ln>
        </p:spPr>
      </p:pic>
      <p:pic>
        <p:nvPicPr>
          <p:cNvPr id="518" name="Google Shape;518;p80"/>
          <p:cNvPicPr preferRelativeResize="0"/>
          <p:nvPr/>
        </p:nvPicPr>
        <p:blipFill rotWithShape="1">
          <a:blip r:embed="rId5">
            <a:alphaModFix/>
          </a:blip>
          <a:srcRect/>
          <a:stretch/>
        </p:blipFill>
        <p:spPr>
          <a:xfrm>
            <a:off x="1613875" y="1458400"/>
            <a:ext cx="4134225" cy="298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44</a:t>
            </a:fld>
            <a:endParaRPr/>
          </a:p>
        </p:txBody>
      </p:sp>
      <p:pic>
        <p:nvPicPr>
          <p:cNvPr id="524" name="Google Shape;524;p81"/>
          <p:cNvPicPr preferRelativeResize="0"/>
          <p:nvPr/>
        </p:nvPicPr>
        <p:blipFill rotWithShape="1">
          <a:blip r:embed="rId3">
            <a:alphaModFix/>
          </a:blip>
          <a:srcRect l="22566" r="22566"/>
          <a:stretch/>
        </p:blipFill>
        <p:spPr>
          <a:xfrm>
            <a:off x="5873150" y="3016475"/>
            <a:ext cx="1681800" cy="1624500"/>
          </a:xfrm>
          <a:prstGeom prst="ellipse">
            <a:avLst/>
          </a:prstGeom>
          <a:noFill/>
          <a:ln>
            <a:noFill/>
          </a:ln>
        </p:spPr>
      </p:pic>
      <p:sp>
        <p:nvSpPr>
          <p:cNvPr id="525" name="Google Shape;525;p81"/>
          <p:cNvSpPr txBox="1"/>
          <p:nvPr/>
        </p:nvSpPr>
        <p:spPr>
          <a:xfrm>
            <a:off x="1139900" y="987925"/>
            <a:ext cx="7059600" cy="170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400" i="0" u="none" strike="noStrike" cap="none">
                <a:solidFill>
                  <a:srgbClr val="434343"/>
                </a:solidFill>
                <a:latin typeface="Rubik"/>
                <a:ea typeface="Rubik"/>
                <a:cs typeface="Rubik"/>
                <a:sym typeface="Rubik"/>
              </a:rPr>
              <a:t>¿</a:t>
            </a:r>
            <a:r>
              <a:rPr lang="es" sz="4400">
                <a:solidFill>
                  <a:srgbClr val="434343"/>
                </a:solidFill>
                <a:latin typeface="Rubik"/>
                <a:ea typeface="Rubik"/>
                <a:cs typeface="Rubik"/>
                <a:sym typeface="Rubik"/>
              </a:rPr>
              <a:t>Cómo se comparan K-Means y DBSCAN?</a:t>
            </a:r>
            <a:endParaRPr sz="4400" i="0" u="none" strike="noStrike" cap="none">
              <a:solidFill>
                <a:srgbClr val="434343"/>
              </a:solidFill>
              <a:latin typeface="Rubik"/>
              <a:ea typeface="Rubik"/>
              <a:cs typeface="Rubik"/>
              <a:sym typeface="Rubi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45</a:t>
            </a:fld>
            <a:endParaRPr/>
          </a:p>
        </p:txBody>
      </p:sp>
      <p:sp>
        <p:nvSpPr>
          <p:cNvPr id="531" name="Google Shape;531;p82"/>
          <p:cNvSpPr txBox="1"/>
          <p:nvPr/>
        </p:nvSpPr>
        <p:spPr>
          <a:xfrm>
            <a:off x="1300800" y="191425"/>
            <a:ext cx="2748000" cy="79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3600">
                <a:solidFill>
                  <a:srgbClr val="434343"/>
                </a:solidFill>
                <a:latin typeface="Rubik Light"/>
                <a:ea typeface="Rubik Light"/>
                <a:cs typeface="Rubik Light"/>
                <a:sym typeface="Rubik Light"/>
              </a:rPr>
              <a:t>K-Means</a:t>
            </a:r>
            <a:endParaRPr sz="3600" i="0" u="none" strike="noStrike" cap="none">
              <a:solidFill>
                <a:srgbClr val="434343"/>
              </a:solidFill>
              <a:latin typeface="Rubik Light"/>
              <a:ea typeface="Rubik Light"/>
              <a:cs typeface="Rubik Light"/>
              <a:sym typeface="Rubik Light"/>
            </a:endParaRPr>
          </a:p>
        </p:txBody>
      </p:sp>
      <p:sp>
        <p:nvSpPr>
          <p:cNvPr id="532" name="Google Shape;532;p82"/>
          <p:cNvSpPr txBox="1"/>
          <p:nvPr/>
        </p:nvSpPr>
        <p:spPr>
          <a:xfrm>
            <a:off x="4999150" y="191425"/>
            <a:ext cx="2748000" cy="79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3600">
                <a:solidFill>
                  <a:srgbClr val="434343"/>
                </a:solidFill>
                <a:latin typeface="Rubik Light"/>
                <a:ea typeface="Rubik Light"/>
                <a:cs typeface="Rubik Light"/>
                <a:sym typeface="Rubik Light"/>
              </a:rPr>
              <a:t>DBSCAN</a:t>
            </a:r>
            <a:endParaRPr sz="3600" i="0" u="none" strike="noStrike" cap="none">
              <a:solidFill>
                <a:srgbClr val="434343"/>
              </a:solidFill>
              <a:latin typeface="Rubik Light"/>
              <a:ea typeface="Rubik Light"/>
              <a:cs typeface="Rubik Light"/>
              <a:sym typeface="Rubik Light"/>
            </a:endParaRPr>
          </a:p>
        </p:txBody>
      </p:sp>
      <p:cxnSp>
        <p:nvCxnSpPr>
          <p:cNvPr id="533" name="Google Shape;533;p82"/>
          <p:cNvCxnSpPr/>
          <p:nvPr/>
        </p:nvCxnSpPr>
        <p:spPr>
          <a:xfrm>
            <a:off x="4453900" y="229500"/>
            <a:ext cx="0" cy="4495500"/>
          </a:xfrm>
          <a:prstGeom prst="straightConnector1">
            <a:avLst/>
          </a:prstGeom>
          <a:noFill/>
          <a:ln w="9525" cap="flat" cmpd="sng">
            <a:solidFill>
              <a:srgbClr val="999999"/>
            </a:solidFill>
            <a:prstDash val="solid"/>
            <a:round/>
            <a:headEnd type="none" w="med" len="med"/>
            <a:tailEnd type="none" w="med" len="med"/>
          </a:ln>
        </p:spPr>
      </p:cxnSp>
      <p:sp>
        <p:nvSpPr>
          <p:cNvPr id="534" name="Google Shape;534;p82"/>
          <p:cNvSpPr txBox="1"/>
          <p:nvPr/>
        </p:nvSpPr>
        <p:spPr>
          <a:xfrm>
            <a:off x="879800" y="1061700"/>
            <a:ext cx="3365400" cy="866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Rápido, muy mucho. O(n).</a:t>
            </a:r>
            <a:endParaRPr>
              <a:solidFill>
                <a:srgbClr val="434343"/>
              </a:solidFill>
              <a:latin typeface="Rubik"/>
              <a:ea typeface="Rubik"/>
              <a:cs typeface="Rubik"/>
              <a:sym typeface="Rubik"/>
            </a:endParaRPr>
          </a:p>
          <a:p>
            <a:pPr marL="457200" lvl="0" indent="-317500" algn="l" rtl="0">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tiene parámetros</a:t>
            </a:r>
            <a:endParaRPr>
              <a:solidFill>
                <a:srgbClr val="434343"/>
              </a:solidFill>
              <a:latin typeface="Rubik"/>
              <a:ea typeface="Rubik"/>
              <a:cs typeface="Rubik"/>
              <a:sym typeface="Rubik"/>
            </a:endParaRPr>
          </a:p>
          <a:p>
            <a:pPr marL="457200" lvl="0" indent="-317500" algn="l" rtl="0">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Fácil asignar nuevas instancias</a:t>
            </a:r>
            <a:endParaRPr>
              <a:solidFill>
                <a:srgbClr val="434343"/>
              </a:solidFill>
              <a:latin typeface="Rubik"/>
              <a:ea typeface="Rubik"/>
              <a:cs typeface="Rubik"/>
              <a:sym typeface="Rubik"/>
            </a:endParaRPr>
          </a:p>
        </p:txBody>
      </p:sp>
      <p:sp>
        <p:nvSpPr>
          <p:cNvPr id="535" name="Google Shape;535;p82"/>
          <p:cNvSpPr txBox="1"/>
          <p:nvPr/>
        </p:nvSpPr>
        <p:spPr>
          <a:xfrm>
            <a:off x="4582275" y="1061700"/>
            <a:ext cx="43107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No hay que elegir el número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Detecta cualquier forma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Determina automáticamente datos outliers</a:t>
            </a:r>
            <a:endParaRPr>
              <a:solidFill>
                <a:srgbClr val="434343"/>
              </a:solidFill>
              <a:latin typeface="Rubik"/>
              <a:ea typeface="Rubik"/>
              <a:cs typeface="Rubik"/>
              <a:sym typeface="Rubik"/>
            </a:endParaRPr>
          </a:p>
        </p:txBody>
      </p:sp>
      <p:sp>
        <p:nvSpPr>
          <p:cNvPr id="536" name="Google Shape;536;p82"/>
          <p:cNvSpPr txBox="1"/>
          <p:nvPr/>
        </p:nvSpPr>
        <p:spPr>
          <a:xfrm>
            <a:off x="879800" y="2821325"/>
            <a:ext cx="33654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definir el número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Solo funciona bien con clusters tipo esferas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Sensible a outliers (afectan el promedio)</a:t>
            </a:r>
            <a:endParaRPr>
              <a:solidFill>
                <a:srgbClr val="434343"/>
              </a:solidFill>
              <a:latin typeface="Rubik"/>
              <a:ea typeface="Rubik"/>
              <a:cs typeface="Rubik"/>
              <a:sym typeface="Rubik"/>
            </a:endParaRPr>
          </a:p>
        </p:txBody>
      </p:sp>
      <p:sp>
        <p:nvSpPr>
          <p:cNvPr id="537" name="Google Shape;537;p82"/>
          <p:cNvSpPr txBox="1"/>
          <p:nvPr/>
        </p:nvSpPr>
        <p:spPr>
          <a:xfrm>
            <a:off x="4582275" y="2821325"/>
            <a:ext cx="43107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elegir bien los parámetros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anda bien si hay clusters de diferentes densidades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Es computacionalmente más costoso (tarda más)</a:t>
            </a:r>
            <a:endParaRPr>
              <a:solidFill>
                <a:srgbClr val="434343"/>
              </a:solidFill>
              <a:latin typeface="Rubik"/>
              <a:ea typeface="Rubik"/>
              <a:cs typeface="Rubik"/>
              <a:sym typeface="Rubik"/>
            </a:endParaRPr>
          </a:p>
        </p:txBody>
      </p:sp>
      <p:pic>
        <p:nvPicPr>
          <p:cNvPr id="538" name="Google Shape;538;p82"/>
          <p:cNvPicPr preferRelativeResize="0"/>
          <p:nvPr/>
        </p:nvPicPr>
        <p:blipFill>
          <a:blip r:embed="rId3">
            <a:alphaModFix/>
          </a:blip>
          <a:stretch>
            <a:fillRect/>
          </a:stretch>
        </p:blipFill>
        <p:spPr>
          <a:xfrm>
            <a:off x="387275" y="1061700"/>
            <a:ext cx="548700" cy="548700"/>
          </a:xfrm>
          <a:prstGeom prst="rect">
            <a:avLst/>
          </a:prstGeom>
          <a:noFill/>
          <a:ln>
            <a:noFill/>
          </a:ln>
        </p:spPr>
      </p:pic>
      <p:pic>
        <p:nvPicPr>
          <p:cNvPr id="539" name="Google Shape;539;p82"/>
          <p:cNvPicPr preferRelativeResize="0"/>
          <p:nvPr/>
        </p:nvPicPr>
        <p:blipFill>
          <a:blip r:embed="rId3">
            <a:alphaModFix/>
          </a:blip>
          <a:stretch>
            <a:fillRect/>
          </a:stretch>
        </p:blipFill>
        <p:spPr>
          <a:xfrm rot="10800000" flipH="1">
            <a:off x="387275" y="2902525"/>
            <a:ext cx="548700" cy="54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3"/>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funcionan? </a:t>
            </a:r>
            <a:endParaRPr sz="1600">
              <a:solidFill>
                <a:srgbClr val="434343"/>
              </a:solidFill>
              <a:latin typeface="Rubik Light"/>
              <a:ea typeface="Rubik Light"/>
              <a:cs typeface="Rubik Light"/>
              <a:sym typeface="Rubik Light"/>
            </a:endParaRPr>
          </a:p>
        </p:txBody>
      </p:sp>
      <p:sp>
        <p:nvSpPr>
          <p:cNvPr id="545" name="Google Shape;545;p83"/>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 vs. DBSCAN</a:t>
            </a:r>
            <a:endParaRPr sz="2800" b="1">
              <a:solidFill>
                <a:srgbClr val="E1446D"/>
              </a:solidFill>
              <a:latin typeface="Rubik"/>
              <a:ea typeface="Rubik"/>
              <a:cs typeface="Rubik"/>
              <a:sym typeface="Rubik"/>
            </a:endParaRPr>
          </a:p>
        </p:txBody>
      </p:sp>
      <p:sp>
        <p:nvSpPr>
          <p:cNvPr id="546" name="Google Shape;546;p83"/>
          <p:cNvSpPr txBox="1"/>
          <p:nvPr/>
        </p:nvSpPr>
        <p:spPr>
          <a:xfrm>
            <a:off x="899775" y="1610500"/>
            <a:ext cx="3066000" cy="17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434343"/>
                </a:solidFill>
                <a:latin typeface="Rubik Light"/>
                <a:ea typeface="Rubik Light"/>
                <a:cs typeface="Rubik Light"/>
                <a:sym typeface="Rubik Light"/>
              </a:rPr>
              <a:t>Es muy común ver este tipo de representaciones de los métodos, donde muestra cómo categorizan distintos datasets y cuanto tardan en hacerlo.</a:t>
            </a:r>
            <a:endParaRPr sz="1800">
              <a:solidFill>
                <a:srgbClr val="434343"/>
              </a:solidFill>
              <a:latin typeface="Rubik Light"/>
              <a:ea typeface="Rubik Light"/>
              <a:cs typeface="Rubik Light"/>
              <a:sym typeface="Rubik Light"/>
            </a:endParaRPr>
          </a:p>
        </p:txBody>
      </p:sp>
      <p:sp>
        <p:nvSpPr>
          <p:cNvPr id="547" name="Google Shape;547;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46</a:t>
            </a:fld>
            <a:endParaRPr/>
          </a:p>
        </p:txBody>
      </p:sp>
      <p:pic>
        <p:nvPicPr>
          <p:cNvPr id="548" name="Google Shape;548;p83"/>
          <p:cNvPicPr preferRelativeResize="0"/>
          <p:nvPr/>
        </p:nvPicPr>
        <p:blipFill rotWithShape="1">
          <a:blip r:embed="rId3">
            <a:alphaModFix/>
          </a:blip>
          <a:srcRect r="59243"/>
          <a:stretch/>
        </p:blipFill>
        <p:spPr>
          <a:xfrm>
            <a:off x="4572000" y="944950"/>
            <a:ext cx="1971928" cy="4131000"/>
          </a:xfrm>
          <a:prstGeom prst="rect">
            <a:avLst/>
          </a:prstGeom>
          <a:noFill/>
          <a:ln>
            <a:noFill/>
          </a:ln>
        </p:spPr>
      </p:pic>
      <p:pic>
        <p:nvPicPr>
          <p:cNvPr id="549" name="Google Shape;549;p83"/>
          <p:cNvPicPr preferRelativeResize="0"/>
          <p:nvPr/>
        </p:nvPicPr>
        <p:blipFill rotWithShape="1">
          <a:blip r:embed="rId3">
            <a:alphaModFix/>
          </a:blip>
          <a:srcRect l="78795"/>
          <a:stretch/>
        </p:blipFill>
        <p:spPr>
          <a:xfrm>
            <a:off x="6522973" y="944950"/>
            <a:ext cx="1025927" cy="4131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8"/>
          <p:cNvSpPr txBox="1">
            <a:spLocks noGrp="1"/>
          </p:cNvSpPr>
          <p:nvPr>
            <p:ph type="title"/>
          </p:nvPr>
        </p:nvSpPr>
        <p:spPr>
          <a:xfrm>
            <a:off x="729450" y="587675"/>
            <a:ext cx="5715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t>Aprendizaje No Supervisado</a:t>
            </a:r>
            <a:endParaRPr sz="2400" b="0"/>
          </a:p>
          <a:p>
            <a:pPr marL="0" lvl="0" indent="0" algn="l" rtl="0">
              <a:spcBef>
                <a:spcPts val="0"/>
              </a:spcBef>
              <a:spcAft>
                <a:spcPts val="0"/>
              </a:spcAft>
              <a:buNone/>
            </a:pPr>
            <a:r>
              <a:rPr lang="es"/>
              <a:t>Evaluación de clusters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9"/>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Elbow method</a:t>
            </a:r>
            <a:endParaRPr sz="2800" b="1">
              <a:solidFill>
                <a:srgbClr val="E1446D"/>
              </a:solidFill>
              <a:latin typeface="Rubik"/>
              <a:ea typeface="Rubik"/>
              <a:cs typeface="Rubik"/>
              <a:sym typeface="Rubik"/>
            </a:endParaRPr>
          </a:p>
        </p:txBody>
      </p:sp>
      <p:sp>
        <p:nvSpPr>
          <p:cNvPr id="380" name="Google Shape;380;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48</a:t>
            </a:fld>
            <a:endParaRPr/>
          </a:p>
        </p:txBody>
      </p:sp>
      <p:sp>
        <p:nvSpPr>
          <p:cNvPr id="381" name="Google Shape;381;p79"/>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9"/>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383" name="Google Shape;383;p79"/>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80"/>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Elbow method</a:t>
            </a:r>
            <a:endParaRPr sz="2800" b="1">
              <a:solidFill>
                <a:srgbClr val="E1446D"/>
              </a:solidFill>
              <a:latin typeface="Rubik"/>
              <a:ea typeface="Rubik"/>
              <a:cs typeface="Rubik"/>
              <a:sym typeface="Rubik"/>
            </a:endParaRPr>
          </a:p>
        </p:txBody>
      </p:sp>
      <p:sp>
        <p:nvSpPr>
          <p:cNvPr id="389" name="Google Shape;389;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49</a:t>
            </a:fld>
            <a:endParaRPr/>
          </a:p>
        </p:txBody>
      </p:sp>
      <p:sp>
        <p:nvSpPr>
          <p:cNvPr id="390" name="Google Shape;390;p80"/>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0"/>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392" name="Google Shape;392;p80"/>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pic>
        <p:nvPicPr>
          <p:cNvPr id="393" name="Google Shape;393;p80" descr="d(i) =  \| \mathbf{X_i - Cj} \| ^{2}" title="MathEquation,#000000"/>
          <p:cNvPicPr preferRelativeResize="0"/>
          <p:nvPr/>
        </p:nvPicPr>
        <p:blipFill rotWithShape="1">
          <a:blip r:embed="rId3">
            <a:alphaModFix/>
          </a:blip>
          <a:srcRect/>
          <a:stretch/>
        </p:blipFill>
        <p:spPr>
          <a:xfrm>
            <a:off x="1244498" y="2160413"/>
            <a:ext cx="3327500" cy="515775"/>
          </a:xfrm>
          <a:prstGeom prst="rect">
            <a:avLst/>
          </a:prstGeom>
          <a:noFill/>
          <a:ln>
            <a:noFill/>
          </a:ln>
        </p:spPr>
      </p:pic>
      <p:sp>
        <p:nvSpPr>
          <p:cNvPr id="394" name="Google Shape;394;p80"/>
          <p:cNvSpPr txBox="1"/>
          <p:nvPr/>
        </p:nvSpPr>
        <p:spPr>
          <a:xfrm>
            <a:off x="1902425" y="3867950"/>
            <a:ext cx="944700" cy="397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s" sz="1400" i="0" u="none" strike="noStrike" cap="none">
                <a:solidFill>
                  <a:srgbClr val="E1446D"/>
                </a:solidFill>
                <a:latin typeface="Rubik"/>
                <a:ea typeface="Rubik"/>
                <a:cs typeface="Rubik"/>
                <a:sym typeface="Rubik"/>
              </a:rPr>
              <a:t>Posción del dato i</a:t>
            </a:r>
            <a:endParaRPr sz="1400" i="0" u="none" strike="noStrike" cap="none">
              <a:solidFill>
                <a:srgbClr val="E1446D"/>
              </a:solidFill>
              <a:latin typeface="Rubik"/>
              <a:ea typeface="Rubik"/>
              <a:cs typeface="Rubik"/>
              <a:sym typeface="Rubik"/>
            </a:endParaRPr>
          </a:p>
        </p:txBody>
      </p:sp>
      <p:sp>
        <p:nvSpPr>
          <p:cNvPr id="395" name="Google Shape;395;p80"/>
          <p:cNvSpPr txBox="1"/>
          <p:nvPr/>
        </p:nvSpPr>
        <p:spPr>
          <a:xfrm>
            <a:off x="3900950" y="3867938"/>
            <a:ext cx="2034600" cy="6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i="0" u="none" strike="noStrike" cap="none">
                <a:solidFill>
                  <a:srgbClr val="E1446D"/>
                </a:solidFill>
                <a:latin typeface="Rubik"/>
                <a:ea typeface="Rubik"/>
                <a:cs typeface="Rubik"/>
                <a:sym typeface="Rubik"/>
              </a:rPr>
              <a:t>Posción del centoride mas cercano</a:t>
            </a:r>
            <a:endParaRPr sz="1400" i="0" u="none" strike="noStrike" cap="none">
              <a:solidFill>
                <a:srgbClr val="E1446D"/>
              </a:solidFill>
              <a:latin typeface="Rubik"/>
              <a:ea typeface="Rubik"/>
              <a:cs typeface="Rubik"/>
              <a:sym typeface="Rubik"/>
            </a:endParaRPr>
          </a:p>
        </p:txBody>
      </p:sp>
      <p:cxnSp>
        <p:nvCxnSpPr>
          <p:cNvPr id="396" name="Google Shape;396;p80"/>
          <p:cNvCxnSpPr/>
          <p:nvPr/>
        </p:nvCxnSpPr>
        <p:spPr>
          <a:xfrm>
            <a:off x="2919848" y="3094938"/>
            <a:ext cx="0" cy="1333500"/>
          </a:xfrm>
          <a:prstGeom prst="straightConnector1">
            <a:avLst/>
          </a:prstGeom>
          <a:noFill/>
          <a:ln w="9525" cap="flat" cmpd="sng">
            <a:solidFill>
              <a:srgbClr val="E1446D"/>
            </a:solidFill>
            <a:prstDash val="solid"/>
            <a:round/>
            <a:headEnd type="none" w="med" len="med"/>
            <a:tailEnd type="none" w="med" len="med"/>
          </a:ln>
        </p:spPr>
      </p:cxnSp>
      <p:cxnSp>
        <p:nvCxnSpPr>
          <p:cNvPr id="397" name="Google Shape;397;p80"/>
          <p:cNvCxnSpPr/>
          <p:nvPr/>
        </p:nvCxnSpPr>
        <p:spPr>
          <a:xfrm>
            <a:off x="3851273" y="3094938"/>
            <a:ext cx="0" cy="1333500"/>
          </a:xfrm>
          <a:prstGeom prst="straightConnector1">
            <a:avLst/>
          </a:prstGeom>
          <a:noFill/>
          <a:ln w="9525" cap="flat" cmpd="sng">
            <a:solidFill>
              <a:srgbClr val="E1446D"/>
            </a:solidFill>
            <a:prstDash val="solid"/>
            <a:round/>
            <a:headEnd type="none" w="med" len="med"/>
            <a:tailEnd type="none" w="med" len="med"/>
          </a:ln>
        </p:spPr>
      </p:cxnSp>
      <p:sp>
        <p:nvSpPr>
          <p:cNvPr id="398" name="Google Shape;398;p80"/>
          <p:cNvSpPr txBox="1"/>
          <p:nvPr/>
        </p:nvSpPr>
        <p:spPr>
          <a:xfrm>
            <a:off x="778450" y="3226950"/>
            <a:ext cx="1336200" cy="39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s" b="1">
                <a:solidFill>
                  <a:srgbClr val="E1446D"/>
                </a:solidFill>
                <a:latin typeface="Rubik"/>
                <a:ea typeface="Rubik"/>
                <a:cs typeface="Rubik"/>
                <a:sym typeface="Rubik"/>
              </a:rPr>
              <a:t>Distancia de cada dato</a:t>
            </a:r>
            <a:endParaRPr sz="1400" b="1" i="0" u="none" strike="noStrike" cap="none">
              <a:solidFill>
                <a:srgbClr val="E1446D"/>
              </a:solidFill>
              <a:latin typeface="Rubik"/>
              <a:ea typeface="Rubik"/>
              <a:cs typeface="Rubik"/>
              <a:sym typeface="Rubik"/>
            </a:endParaRPr>
          </a:p>
        </p:txBody>
      </p:sp>
      <p:cxnSp>
        <p:nvCxnSpPr>
          <p:cNvPr id="399" name="Google Shape;399;p80"/>
          <p:cNvCxnSpPr/>
          <p:nvPr/>
        </p:nvCxnSpPr>
        <p:spPr>
          <a:xfrm rot="10800000">
            <a:off x="1008175" y="2808200"/>
            <a:ext cx="803700" cy="0"/>
          </a:xfrm>
          <a:prstGeom prst="straightConnector1">
            <a:avLst/>
          </a:prstGeom>
          <a:noFill/>
          <a:ln w="9525" cap="flat" cmpd="sng">
            <a:solidFill>
              <a:srgbClr val="E1446D"/>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3"/>
          <p:cNvSpPr/>
          <p:nvPr/>
        </p:nvSpPr>
        <p:spPr>
          <a:xfrm>
            <a:off x="2368625" y="1229825"/>
            <a:ext cx="2994000" cy="34641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endParaRPr sz="1000">
              <a:latin typeface="Rubik"/>
              <a:ea typeface="Rubik"/>
              <a:cs typeface="Rubik"/>
              <a:sym typeface="Rubik"/>
            </a:endParaRPr>
          </a:p>
        </p:txBody>
      </p:sp>
      <p:sp>
        <p:nvSpPr>
          <p:cNvPr id="401" name="Google Shape;401;p83"/>
          <p:cNvSpPr/>
          <p:nvPr/>
        </p:nvSpPr>
        <p:spPr>
          <a:xfrm>
            <a:off x="2368625" y="1276475"/>
            <a:ext cx="2994000" cy="3936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sz="1300" b="1">
                <a:solidFill>
                  <a:srgbClr val="B7B7B7"/>
                </a:solidFill>
                <a:latin typeface="Rubik"/>
                <a:ea typeface="Rubik"/>
                <a:cs typeface="Rubik"/>
                <a:sym typeface="Rubik"/>
              </a:rPr>
              <a:t>Bitácora</a:t>
            </a:r>
            <a:endParaRPr sz="1000">
              <a:latin typeface="Rubik"/>
              <a:ea typeface="Rubik"/>
              <a:cs typeface="Rubik"/>
              <a:sym typeface="Rubik"/>
            </a:endParaRPr>
          </a:p>
        </p:txBody>
      </p:sp>
      <p:sp>
        <p:nvSpPr>
          <p:cNvPr id="402" name="Google Shape;402;p83"/>
          <p:cNvSpPr/>
          <p:nvPr/>
        </p:nvSpPr>
        <p:spPr>
          <a:xfrm>
            <a:off x="5562775" y="1229825"/>
            <a:ext cx="2994000" cy="34641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endParaRPr sz="1000">
              <a:latin typeface="Rubik"/>
              <a:ea typeface="Rubik"/>
              <a:cs typeface="Rubik"/>
              <a:sym typeface="Rubik"/>
            </a:endParaRPr>
          </a:p>
        </p:txBody>
      </p:sp>
      <p:sp>
        <p:nvSpPr>
          <p:cNvPr id="403" name="Google Shape;403;p83"/>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s" b="1">
                <a:latin typeface="Rubik"/>
                <a:ea typeface="Rubik"/>
                <a:cs typeface="Rubik"/>
                <a:sym typeface="Rubik"/>
              </a:rPr>
              <a:t>Daily </a:t>
            </a:r>
            <a:endParaRPr sz="2200" b="1">
              <a:latin typeface="Rubik"/>
              <a:ea typeface="Rubik"/>
              <a:cs typeface="Rubik"/>
              <a:sym typeface="Rubik"/>
            </a:endParaRPr>
          </a:p>
        </p:txBody>
      </p:sp>
      <p:sp>
        <p:nvSpPr>
          <p:cNvPr id="404" name="Google Shape;404;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405" name="Google Shape;405;p83"/>
          <p:cNvSpPr txBox="1"/>
          <p:nvPr/>
        </p:nvSpPr>
        <p:spPr>
          <a:xfrm>
            <a:off x="5558875" y="3404675"/>
            <a:ext cx="29940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sz="1200" i="1">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marL="457200" lvl="0" indent="0" algn="ctr" rtl="0">
              <a:spcBef>
                <a:spcPts val="0"/>
              </a:spcBef>
              <a:spcAft>
                <a:spcPts val="0"/>
              </a:spcAft>
              <a:buNone/>
            </a:pPr>
            <a:endParaRPr>
              <a:latin typeface="Rubik"/>
              <a:ea typeface="Rubik"/>
              <a:cs typeface="Rubik"/>
              <a:sym typeface="Rubik"/>
            </a:endParaRPr>
          </a:p>
        </p:txBody>
      </p:sp>
      <p:sp>
        <p:nvSpPr>
          <p:cNvPr id="406" name="Google Shape;406;p83"/>
          <p:cNvSpPr txBox="1">
            <a:spLocks noGrp="1"/>
          </p:cNvSpPr>
          <p:nvPr>
            <p:ph type="title"/>
          </p:nvPr>
        </p:nvSpPr>
        <p:spPr>
          <a:xfrm>
            <a:off x="2388125" y="511475"/>
            <a:ext cx="6426600" cy="647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b="1">
                <a:solidFill>
                  <a:srgbClr val="38A3D5"/>
                </a:solidFill>
                <a:latin typeface="Rubik"/>
                <a:ea typeface="Rubik"/>
                <a:cs typeface="Rubik"/>
                <a:sym typeface="Rubik"/>
              </a:rPr>
              <a:t>Sincronizando...</a:t>
            </a:r>
            <a:endParaRPr sz="2400" b="1">
              <a:solidFill>
                <a:srgbClr val="38A3D5"/>
              </a:solidFill>
              <a:latin typeface="Rubik"/>
              <a:ea typeface="Rubik"/>
              <a:cs typeface="Rubik"/>
              <a:sym typeface="Rubik"/>
            </a:endParaRPr>
          </a:p>
        </p:txBody>
      </p:sp>
      <p:pic>
        <p:nvPicPr>
          <p:cNvPr id="407" name="Google Shape;407;p83"/>
          <p:cNvPicPr preferRelativeResize="0"/>
          <p:nvPr/>
        </p:nvPicPr>
        <p:blipFill>
          <a:blip r:embed="rId3">
            <a:alphaModFix/>
          </a:blip>
          <a:stretch>
            <a:fillRect/>
          </a:stretch>
        </p:blipFill>
        <p:spPr>
          <a:xfrm>
            <a:off x="3178750" y="1898779"/>
            <a:ext cx="1373750" cy="1373767"/>
          </a:xfrm>
          <a:prstGeom prst="rect">
            <a:avLst/>
          </a:prstGeom>
          <a:noFill/>
          <a:ln>
            <a:noFill/>
          </a:ln>
        </p:spPr>
      </p:pic>
      <p:sp>
        <p:nvSpPr>
          <p:cNvPr id="408" name="Google Shape;408;p83"/>
          <p:cNvSpPr/>
          <p:nvPr/>
        </p:nvSpPr>
        <p:spPr>
          <a:xfrm>
            <a:off x="5573575" y="1276475"/>
            <a:ext cx="2994000" cy="3936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sz="1300" b="1">
                <a:solidFill>
                  <a:srgbClr val="B7B7B7"/>
                </a:solidFill>
                <a:latin typeface="Rubik"/>
                <a:ea typeface="Rubik"/>
                <a:cs typeface="Rubik"/>
                <a:sym typeface="Rubik"/>
              </a:rPr>
              <a:t>Challenge</a:t>
            </a:r>
            <a:endParaRPr sz="1000">
              <a:latin typeface="Rubik"/>
              <a:ea typeface="Rubik"/>
              <a:cs typeface="Rubik"/>
              <a:sym typeface="Rubik"/>
            </a:endParaRPr>
          </a:p>
        </p:txBody>
      </p:sp>
      <p:pic>
        <p:nvPicPr>
          <p:cNvPr id="409" name="Google Shape;409;p83"/>
          <p:cNvPicPr preferRelativeResize="0"/>
          <p:nvPr/>
        </p:nvPicPr>
        <p:blipFill>
          <a:blip r:embed="rId4">
            <a:alphaModFix/>
          </a:blip>
          <a:stretch>
            <a:fillRect/>
          </a:stretch>
        </p:blipFill>
        <p:spPr>
          <a:xfrm>
            <a:off x="6372900" y="1898775"/>
            <a:ext cx="1373750" cy="1373750"/>
          </a:xfrm>
          <a:prstGeom prst="rect">
            <a:avLst/>
          </a:prstGeom>
          <a:noFill/>
          <a:ln>
            <a:noFill/>
          </a:ln>
        </p:spPr>
      </p:pic>
      <p:sp>
        <p:nvSpPr>
          <p:cNvPr id="410" name="Google Shape;410;p83"/>
          <p:cNvSpPr txBox="1"/>
          <p:nvPr/>
        </p:nvSpPr>
        <p:spPr>
          <a:xfrm>
            <a:off x="2358475" y="3404675"/>
            <a:ext cx="29940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sz="1200" i="1">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marL="457200" lvl="0" indent="0" algn="ctr" rtl="0">
              <a:spcBef>
                <a:spcPts val="0"/>
              </a:spcBef>
              <a:spcAft>
                <a:spcPts val="0"/>
              </a:spcAft>
              <a:buNone/>
            </a:pPr>
            <a:endParaRPr>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50</a:t>
            </a:fld>
            <a:endParaRPr/>
          </a:p>
        </p:txBody>
      </p:sp>
      <p:sp>
        <p:nvSpPr>
          <p:cNvPr id="405" name="Google Shape;405;p81"/>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1"/>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07" name="Google Shape;407;p81"/>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08" name="Google Shape;408;p81"/>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51</a:t>
            </a:fld>
            <a:endParaRPr/>
          </a:p>
        </p:txBody>
      </p:sp>
      <p:sp>
        <p:nvSpPr>
          <p:cNvPr id="414" name="Google Shape;414;p82"/>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2"/>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16" name="Google Shape;416;p82"/>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17" name="Google Shape;417;p82"/>
          <p:cNvSpPr txBox="1"/>
          <p:nvPr/>
        </p:nvSpPr>
        <p:spPr>
          <a:xfrm>
            <a:off x="766850" y="2808200"/>
            <a:ext cx="1336200" cy="39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s" b="1">
                <a:solidFill>
                  <a:srgbClr val="E1446D"/>
                </a:solidFill>
                <a:latin typeface="Rubik"/>
                <a:ea typeface="Rubik"/>
                <a:cs typeface="Rubik"/>
                <a:sym typeface="Rubik"/>
              </a:rPr>
              <a:t>Distancia media total</a:t>
            </a:r>
            <a:endParaRPr sz="1400" b="1" i="0" u="none" strike="noStrike" cap="none">
              <a:solidFill>
                <a:srgbClr val="E1446D"/>
              </a:solidFill>
              <a:latin typeface="Rubik"/>
              <a:ea typeface="Rubik"/>
              <a:cs typeface="Rubik"/>
              <a:sym typeface="Rubik"/>
            </a:endParaRPr>
          </a:p>
        </p:txBody>
      </p:sp>
      <p:cxnSp>
        <p:nvCxnSpPr>
          <p:cNvPr id="418" name="Google Shape;418;p82"/>
          <p:cNvCxnSpPr/>
          <p:nvPr/>
        </p:nvCxnSpPr>
        <p:spPr>
          <a:xfrm rot="10800000">
            <a:off x="1008175" y="2808200"/>
            <a:ext cx="803700" cy="0"/>
          </a:xfrm>
          <a:prstGeom prst="straightConnector1">
            <a:avLst/>
          </a:prstGeom>
          <a:noFill/>
          <a:ln w="9525" cap="flat" cmpd="sng">
            <a:solidFill>
              <a:srgbClr val="E1446D"/>
            </a:solidFill>
            <a:prstDash val="solid"/>
            <a:round/>
            <a:headEnd type="none" w="med" len="med"/>
            <a:tailEnd type="none" w="med" len="med"/>
          </a:ln>
        </p:spPr>
      </p:cxnSp>
      <p:pic>
        <p:nvPicPr>
          <p:cNvPr id="419" name="Google Shape;419;p82" descr="D =  \frac{1}{N} \sum_{i=1}^N d(i)" title="MathEquation,#000000"/>
          <p:cNvPicPr preferRelativeResize="0"/>
          <p:nvPr/>
        </p:nvPicPr>
        <p:blipFill rotWithShape="1">
          <a:blip r:embed="rId3">
            <a:alphaModFix/>
          </a:blip>
          <a:srcRect/>
          <a:stretch/>
        </p:blipFill>
        <p:spPr>
          <a:xfrm>
            <a:off x="1168563" y="2106425"/>
            <a:ext cx="2813726" cy="569775"/>
          </a:xfrm>
          <a:prstGeom prst="rect">
            <a:avLst/>
          </a:prstGeom>
          <a:noFill/>
          <a:ln>
            <a:noFill/>
          </a:ln>
        </p:spPr>
      </p:pic>
      <p:sp>
        <p:nvSpPr>
          <p:cNvPr id="420" name="Google Shape;420;p82"/>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3"/>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
        <p:nvSpPr>
          <p:cNvPr id="426" name="Google Shape;426;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52</a:t>
            </a:fld>
            <a:endParaRPr/>
          </a:p>
        </p:txBody>
      </p:sp>
      <p:sp>
        <p:nvSpPr>
          <p:cNvPr id="427" name="Google Shape;427;p83"/>
          <p:cNvSpPr/>
          <p:nvPr/>
        </p:nvSpPr>
        <p:spPr>
          <a:xfrm>
            <a:off x="5617625" y="1629025"/>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3"/>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29" name="Google Shape;429;p83"/>
          <p:cNvSpPr txBox="1"/>
          <p:nvPr/>
        </p:nvSpPr>
        <p:spPr>
          <a:xfrm>
            <a:off x="5867475" y="1783825"/>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pic>
        <p:nvPicPr>
          <p:cNvPr id="430" name="Google Shape;430;p83"/>
          <p:cNvPicPr preferRelativeResize="0"/>
          <p:nvPr/>
        </p:nvPicPr>
        <p:blipFill rotWithShape="1">
          <a:blip r:embed="rId3">
            <a:alphaModFix/>
          </a:blip>
          <a:srcRect/>
          <a:stretch/>
        </p:blipFill>
        <p:spPr>
          <a:xfrm>
            <a:off x="1164875" y="2031425"/>
            <a:ext cx="2945725" cy="2544025"/>
          </a:xfrm>
          <a:prstGeom prst="rect">
            <a:avLst/>
          </a:prstGeom>
          <a:noFill/>
          <a:ln>
            <a:noFill/>
          </a:ln>
        </p:spPr>
      </p:pic>
      <p:sp>
        <p:nvSpPr>
          <p:cNvPr id="431" name="Google Shape;431;p83"/>
          <p:cNvSpPr txBox="1"/>
          <p:nvPr/>
        </p:nvSpPr>
        <p:spPr>
          <a:xfrm>
            <a:off x="4853225" y="3231875"/>
            <a:ext cx="4122000" cy="58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1" i="0" u="none" strike="noStrike" cap="none">
                <a:solidFill>
                  <a:srgbClr val="434343"/>
                </a:solidFill>
                <a:latin typeface="Rubik"/>
                <a:ea typeface="Rubik"/>
                <a:cs typeface="Rubik"/>
                <a:sym typeface="Rubik"/>
              </a:rPr>
              <a:t>En sklearn:</a:t>
            </a:r>
            <a:r>
              <a:rPr lang="es" sz="1400" i="0" u="none" strike="noStrike" cap="none">
                <a:solidFill>
                  <a:srgbClr val="434343"/>
                </a:solidFill>
                <a:latin typeface="Rubik"/>
                <a:ea typeface="Rubik"/>
                <a:cs typeface="Rubik"/>
                <a:sym typeface="Rubik"/>
              </a:rPr>
              <a:t> Luego de fitear el modelo, la variable ‘model.inertia_’ tiene esta información. </a:t>
            </a:r>
            <a:endParaRPr sz="1400" i="0" u="none" strike="noStrike" cap="none">
              <a:solidFill>
                <a:srgbClr val="434343"/>
              </a:solidFill>
              <a:latin typeface="Rubik"/>
              <a:ea typeface="Rubik"/>
              <a:cs typeface="Rubik"/>
              <a:sym typeface="Rubik"/>
            </a:endParaRPr>
          </a:p>
        </p:txBody>
      </p:sp>
      <p:sp>
        <p:nvSpPr>
          <p:cNvPr id="432" name="Google Shape;432;p83"/>
          <p:cNvSpPr txBox="1"/>
          <p:nvPr/>
        </p:nvSpPr>
        <p:spPr>
          <a:xfrm>
            <a:off x="4853225" y="3919975"/>
            <a:ext cx="3783000" cy="95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1" i="0" u="none" strike="noStrike" cap="none">
                <a:solidFill>
                  <a:srgbClr val="434343"/>
                </a:solidFill>
                <a:latin typeface="Rubik"/>
                <a:ea typeface="Rubik"/>
                <a:cs typeface="Rubik"/>
                <a:sym typeface="Rubik"/>
              </a:rPr>
              <a:t>K ÓPTIMO:</a:t>
            </a:r>
            <a:r>
              <a:rPr lang="es" sz="1400" i="0" u="none" strike="noStrike" cap="none">
                <a:solidFill>
                  <a:srgbClr val="434343"/>
                </a:solidFill>
                <a:latin typeface="Rubik"/>
                <a:ea typeface="Rubik"/>
                <a:cs typeface="Rubik"/>
                <a:sym typeface="Rubik"/>
              </a:rPr>
              <a:t> Buscar donde esta el ‘codo’ de la curva. El valor de inercia siempre desciende con el número de cl</a:t>
            </a:r>
            <a:r>
              <a:rPr lang="es">
                <a:solidFill>
                  <a:srgbClr val="434343"/>
                </a:solidFill>
                <a:latin typeface="Rubik"/>
                <a:ea typeface="Rubik"/>
                <a:cs typeface="Rubik"/>
                <a:sym typeface="Rubik"/>
              </a:rPr>
              <a:t>u</a:t>
            </a:r>
            <a:r>
              <a:rPr lang="es" sz="1400" i="0" u="none" strike="noStrike" cap="none">
                <a:solidFill>
                  <a:srgbClr val="434343"/>
                </a:solidFill>
                <a:latin typeface="Rubik"/>
                <a:ea typeface="Rubik"/>
                <a:cs typeface="Rubik"/>
                <a:sym typeface="Rubik"/>
              </a:rPr>
              <a:t>sters.</a:t>
            </a:r>
            <a:endParaRPr sz="1400" i="0" u="none" strike="noStrike" cap="none">
              <a:solidFill>
                <a:srgbClr val="434343"/>
              </a:solidFill>
              <a:latin typeface="Rubik"/>
              <a:ea typeface="Rubik"/>
              <a:cs typeface="Rubik"/>
              <a:sym typeface="Rubik"/>
            </a:endParaRPr>
          </a:p>
        </p:txBody>
      </p:sp>
      <p:cxnSp>
        <p:nvCxnSpPr>
          <p:cNvPr id="433" name="Google Shape;433;p83"/>
          <p:cNvCxnSpPr/>
          <p:nvPr/>
        </p:nvCxnSpPr>
        <p:spPr>
          <a:xfrm>
            <a:off x="4460450" y="3231875"/>
            <a:ext cx="4408800" cy="0"/>
          </a:xfrm>
          <a:prstGeom prst="straightConnector1">
            <a:avLst/>
          </a:prstGeom>
          <a:noFill/>
          <a:ln w="9525" cap="flat" cmpd="sng">
            <a:solidFill>
              <a:srgbClr val="E1446D"/>
            </a:solidFill>
            <a:prstDash val="solid"/>
            <a:round/>
            <a:headEnd type="oval"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84"/>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39" name="Google Shape;439;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53</a:t>
            </a:fld>
            <a:endParaRPr/>
          </a:p>
        </p:txBody>
      </p:sp>
      <p:sp>
        <p:nvSpPr>
          <p:cNvPr id="440" name="Google Shape;440;p84"/>
          <p:cNvSpPr/>
          <p:nvPr/>
        </p:nvSpPr>
        <p:spPr>
          <a:xfrm>
            <a:off x="5697075" y="2011675"/>
            <a:ext cx="2859600" cy="1846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4"/>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Silhouette:</a:t>
            </a:r>
            <a:r>
              <a:rPr lang="es" sz="1600">
                <a:solidFill>
                  <a:srgbClr val="434343"/>
                </a:solidFill>
                <a:latin typeface="Rubik Light"/>
                <a:ea typeface="Rubik Light"/>
                <a:cs typeface="Rubik Light"/>
                <a:sym typeface="Rubik Light"/>
              </a:rPr>
              <a:t> es una medida para la validación e interpretación de clusters en un dataset (para cualquier método de clustering que hayan usado).</a:t>
            </a:r>
            <a:endParaRPr sz="1600">
              <a:solidFill>
                <a:srgbClr val="434343"/>
              </a:solidFill>
              <a:latin typeface="Rubik Light"/>
              <a:ea typeface="Rubik Light"/>
              <a:cs typeface="Rubik Light"/>
              <a:sym typeface="Rubik Light"/>
            </a:endParaRPr>
          </a:p>
        </p:txBody>
      </p:sp>
      <p:sp>
        <p:nvSpPr>
          <p:cNvPr id="442" name="Google Shape;442;p84"/>
          <p:cNvSpPr txBox="1"/>
          <p:nvPr/>
        </p:nvSpPr>
        <p:spPr>
          <a:xfrm>
            <a:off x="5867475" y="2166475"/>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qué tan parecidos son los los datos con su propio cluster (cohesión) en comparación con qué tan parecidos son a otros clusters (separación).</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43" name="Google Shape;443;p84"/>
          <p:cNvSpPr txBox="1"/>
          <p:nvPr/>
        </p:nvSpPr>
        <p:spPr>
          <a:xfrm>
            <a:off x="1049200" y="3982100"/>
            <a:ext cx="5928300" cy="9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s(i):</a:t>
            </a:r>
            <a:r>
              <a:rPr lang="es" sz="1200" i="0" u="none" strike="noStrike" cap="none">
                <a:solidFill>
                  <a:srgbClr val="E1446D"/>
                </a:solidFill>
                <a:latin typeface="Rubik"/>
                <a:ea typeface="Rubik"/>
                <a:cs typeface="Rubik"/>
                <a:sym typeface="Rubik"/>
              </a:rPr>
              <a:t> </a:t>
            </a:r>
            <a:r>
              <a:rPr lang="es" sz="1200" i="0" u="none" strike="noStrike" cap="none">
                <a:solidFill>
                  <a:srgbClr val="434343"/>
                </a:solidFill>
                <a:latin typeface="Rubik"/>
                <a:ea typeface="Rubik"/>
                <a:cs typeface="Rubik"/>
                <a:sym typeface="Rubik"/>
              </a:rPr>
              <a:t>es el valor de silhouette para el dato i. </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a(i):</a:t>
            </a:r>
            <a:r>
              <a:rPr lang="es" sz="1200" i="0" u="none" strike="noStrike" cap="non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resto de su cluster</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cluster más cercano</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E1446D"/>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E1446D"/>
              </a:solidFill>
              <a:latin typeface="Rubik"/>
              <a:ea typeface="Rubik"/>
              <a:cs typeface="Rubik"/>
              <a:sym typeface="Rubik"/>
            </a:endParaRPr>
          </a:p>
        </p:txBody>
      </p:sp>
      <p:pic>
        <p:nvPicPr>
          <p:cNvPr id="444" name="Google Shape;444;p84"/>
          <p:cNvPicPr preferRelativeResize="0"/>
          <p:nvPr/>
        </p:nvPicPr>
        <p:blipFill rotWithShape="1">
          <a:blip r:embed="rId3">
            <a:alphaModFix/>
          </a:blip>
          <a:srcRect t="10330" r="37122" b="63002"/>
          <a:stretch/>
        </p:blipFill>
        <p:spPr>
          <a:xfrm>
            <a:off x="1049200" y="2707600"/>
            <a:ext cx="3762802" cy="897599"/>
          </a:xfrm>
          <a:prstGeom prst="rect">
            <a:avLst/>
          </a:prstGeom>
          <a:noFill/>
          <a:ln>
            <a:noFill/>
          </a:ln>
        </p:spPr>
      </p:pic>
      <p:sp>
        <p:nvSpPr>
          <p:cNvPr id="445" name="Google Shape;445;p84"/>
          <p:cNvSpPr txBox="1"/>
          <p:nvPr/>
        </p:nvSpPr>
        <p:spPr>
          <a:xfrm>
            <a:off x="987875" y="2095450"/>
            <a:ext cx="6867000" cy="43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i="0" u="none" strike="noStrike" cap="none">
                <a:solidFill>
                  <a:srgbClr val="434343"/>
                </a:solidFill>
                <a:latin typeface="Rubik"/>
                <a:ea typeface="Rubik"/>
                <a:cs typeface="Rubik"/>
                <a:sym typeface="Rubik"/>
              </a:rPr>
              <a:t>Definición:</a:t>
            </a:r>
            <a:endParaRPr sz="18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p:txBody>
      </p:sp>
      <p:cxnSp>
        <p:nvCxnSpPr>
          <p:cNvPr id="446" name="Google Shape;446;p84"/>
          <p:cNvCxnSpPr/>
          <p:nvPr/>
        </p:nvCxnSpPr>
        <p:spPr>
          <a:xfrm>
            <a:off x="1094800" y="2532550"/>
            <a:ext cx="36561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85"/>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52" name="Google Shape;452;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54</a:t>
            </a:fld>
            <a:endParaRPr/>
          </a:p>
        </p:txBody>
      </p:sp>
      <p:sp>
        <p:nvSpPr>
          <p:cNvPr id="453" name="Google Shape;453;p85"/>
          <p:cNvSpPr txBox="1"/>
          <p:nvPr/>
        </p:nvSpPr>
        <p:spPr>
          <a:xfrm>
            <a:off x="1049200" y="3155825"/>
            <a:ext cx="4280700" cy="9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s(i):</a:t>
            </a:r>
            <a:r>
              <a:rPr lang="es" sz="1200" i="0" u="none" strike="noStrike" cap="none">
                <a:solidFill>
                  <a:srgbClr val="E1446D"/>
                </a:solidFill>
                <a:latin typeface="Rubik"/>
                <a:ea typeface="Rubik"/>
                <a:cs typeface="Rubik"/>
                <a:sym typeface="Rubik"/>
              </a:rPr>
              <a:t> </a:t>
            </a:r>
            <a:r>
              <a:rPr lang="es" sz="1200" i="0" u="none" strike="noStrike" cap="none">
                <a:solidFill>
                  <a:srgbClr val="434343"/>
                </a:solidFill>
                <a:latin typeface="Rubik"/>
                <a:ea typeface="Rubik"/>
                <a:cs typeface="Rubik"/>
                <a:sym typeface="Rubik"/>
              </a:rPr>
              <a:t>es el valor de silhouette para el dato i. </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a(i):</a:t>
            </a:r>
            <a:r>
              <a:rPr lang="es" sz="1200" i="0" u="none" strike="noStrike" cap="non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resto de su cluster</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cluster más cercano</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E1446D"/>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E1446D"/>
              </a:solidFill>
              <a:latin typeface="Rubik"/>
              <a:ea typeface="Rubik"/>
              <a:cs typeface="Rubik"/>
              <a:sym typeface="Rubik"/>
            </a:endParaRPr>
          </a:p>
        </p:txBody>
      </p:sp>
      <p:pic>
        <p:nvPicPr>
          <p:cNvPr id="454" name="Google Shape;454;p85"/>
          <p:cNvPicPr preferRelativeResize="0"/>
          <p:nvPr/>
        </p:nvPicPr>
        <p:blipFill rotWithShape="1">
          <a:blip r:embed="rId3">
            <a:alphaModFix/>
          </a:blip>
          <a:srcRect t="10330" r="37122" b="63002"/>
          <a:stretch/>
        </p:blipFill>
        <p:spPr>
          <a:xfrm>
            <a:off x="1049200" y="1881325"/>
            <a:ext cx="3762802" cy="897599"/>
          </a:xfrm>
          <a:prstGeom prst="rect">
            <a:avLst/>
          </a:prstGeom>
          <a:noFill/>
          <a:ln>
            <a:noFill/>
          </a:ln>
        </p:spPr>
      </p:pic>
      <p:sp>
        <p:nvSpPr>
          <p:cNvPr id="455" name="Google Shape;455;p85"/>
          <p:cNvSpPr txBox="1"/>
          <p:nvPr/>
        </p:nvSpPr>
        <p:spPr>
          <a:xfrm>
            <a:off x="987875" y="1269175"/>
            <a:ext cx="6867000" cy="43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i="0" u="none" strike="noStrike" cap="none">
                <a:solidFill>
                  <a:srgbClr val="434343"/>
                </a:solidFill>
                <a:latin typeface="Rubik"/>
                <a:ea typeface="Rubik"/>
                <a:cs typeface="Rubik"/>
                <a:sym typeface="Rubik"/>
              </a:rPr>
              <a:t>Definición:</a:t>
            </a:r>
            <a:endParaRPr sz="18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p:txBody>
      </p:sp>
      <p:cxnSp>
        <p:nvCxnSpPr>
          <p:cNvPr id="456" name="Google Shape;456;p85"/>
          <p:cNvCxnSpPr/>
          <p:nvPr/>
        </p:nvCxnSpPr>
        <p:spPr>
          <a:xfrm>
            <a:off x="1094800" y="1706275"/>
            <a:ext cx="3656100" cy="0"/>
          </a:xfrm>
          <a:prstGeom prst="straightConnector1">
            <a:avLst/>
          </a:prstGeom>
          <a:noFill/>
          <a:ln w="9525" cap="flat" cmpd="sng">
            <a:solidFill>
              <a:srgbClr val="B7B7B7"/>
            </a:solidFill>
            <a:prstDash val="solid"/>
            <a:round/>
            <a:headEnd type="none" w="med" len="med"/>
            <a:tailEnd type="none" w="med" len="med"/>
          </a:ln>
        </p:spPr>
      </p:cxnSp>
      <p:sp>
        <p:nvSpPr>
          <p:cNvPr id="457" name="Google Shape;457;p85"/>
          <p:cNvSpPr/>
          <p:nvPr/>
        </p:nvSpPr>
        <p:spPr>
          <a:xfrm>
            <a:off x="5697075" y="1142350"/>
            <a:ext cx="2859600" cy="400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5"/>
          <p:cNvSpPr txBox="1"/>
          <p:nvPr/>
        </p:nvSpPr>
        <p:spPr>
          <a:xfrm>
            <a:off x="6063325" y="1452075"/>
            <a:ext cx="22614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a:solidFill>
                  <a:srgbClr val="FFFFFF"/>
                </a:solidFill>
                <a:latin typeface="Rubik"/>
                <a:ea typeface="Rubik"/>
                <a:cs typeface="Rubik"/>
                <a:sym typeface="Rubik"/>
              </a:rPr>
              <a:t>Esto nos da una medida para cada dato de qué tan bien está ubicado en los clusters. Para una medida de todo el conjunto, se toma la media de todos los s(i).</a:t>
            </a:r>
            <a:endParaRPr sz="1800">
              <a:solidFill>
                <a:srgbClr val="FFFFFF"/>
              </a:solidFill>
              <a:latin typeface="Rubik"/>
              <a:ea typeface="Rubik"/>
              <a:cs typeface="Rubik"/>
              <a:sym typeface="Rubi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6"/>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64" name="Google Shape;464;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55</a:t>
            </a:fld>
            <a:endParaRPr/>
          </a:p>
        </p:txBody>
      </p:sp>
      <p:sp>
        <p:nvSpPr>
          <p:cNvPr id="465" name="Google Shape;465;p86"/>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66" name="Google Shape;466;p86"/>
          <p:cNvPicPr preferRelativeResize="0"/>
          <p:nvPr/>
        </p:nvPicPr>
        <p:blipFill rotWithShape="1">
          <a:blip r:embed="rId3">
            <a:alphaModFix/>
          </a:blip>
          <a:srcRect/>
          <a:stretch/>
        </p:blipFill>
        <p:spPr>
          <a:xfrm>
            <a:off x="839400" y="1607400"/>
            <a:ext cx="7454226" cy="3375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7"/>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72" name="Google Shape;472;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56</a:t>
            </a:fld>
            <a:endParaRPr/>
          </a:p>
        </p:txBody>
      </p:sp>
      <p:sp>
        <p:nvSpPr>
          <p:cNvPr id="473" name="Google Shape;473;p87"/>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74" name="Google Shape;474;p87"/>
          <p:cNvPicPr preferRelativeResize="0"/>
          <p:nvPr/>
        </p:nvPicPr>
        <p:blipFill rotWithShape="1">
          <a:blip r:embed="rId3">
            <a:alphaModFix/>
          </a:blip>
          <a:srcRect/>
          <a:stretch/>
        </p:blipFill>
        <p:spPr>
          <a:xfrm>
            <a:off x="961625" y="1667800"/>
            <a:ext cx="7187425" cy="3254225"/>
          </a:xfrm>
          <a:prstGeom prst="rect">
            <a:avLst/>
          </a:prstGeom>
          <a:noFill/>
          <a:ln>
            <a:noFill/>
          </a:ln>
        </p:spPr>
      </p:pic>
      <p:sp>
        <p:nvSpPr>
          <p:cNvPr id="475" name="Google Shape;475;p87"/>
          <p:cNvSpPr/>
          <p:nvPr/>
        </p:nvSpPr>
        <p:spPr>
          <a:xfrm>
            <a:off x="3172781" y="2827571"/>
            <a:ext cx="1441200" cy="1155000"/>
          </a:xfrm>
          <a:prstGeom prst="roundRect">
            <a:avLst>
              <a:gd name="adj" fmla="val 16667"/>
            </a:avLst>
          </a:prstGeom>
          <a:noFill/>
          <a:ln w="19050" cap="flat" cmpd="sng">
            <a:solidFill>
              <a:srgbClr val="55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a:solidFill>
                  <a:srgbClr val="FFFFFF"/>
                </a:solidFill>
                <a:latin typeface="Rubik"/>
                <a:ea typeface="Rubik"/>
                <a:cs typeface="Rubik"/>
                <a:sym typeface="Rubik"/>
              </a:rPr>
              <a:t>MAL</a:t>
            </a:r>
            <a:endParaRPr sz="1800" b="1" i="0" u="none" strike="noStrike" cap="none">
              <a:solidFill>
                <a:srgbClr val="FFFFFF"/>
              </a:solidFill>
              <a:latin typeface="Rubik"/>
              <a:ea typeface="Rubik"/>
              <a:cs typeface="Rubik"/>
              <a:sym typeface="Rubi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8"/>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81" name="Google Shape;481;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57</a:t>
            </a:fld>
            <a:endParaRPr/>
          </a:p>
        </p:txBody>
      </p:sp>
      <p:sp>
        <p:nvSpPr>
          <p:cNvPr id="482" name="Google Shape;482;p88"/>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83" name="Google Shape;483;p88"/>
          <p:cNvPicPr preferRelativeResize="0"/>
          <p:nvPr/>
        </p:nvPicPr>
        <p:blipFill rotWithShape="1">
          <a:blip r:embed="rId3">
            <a:alphaModFix/>
          </a:blip>
          <a:srcRect/>
          <a:stretch/>
        </p:blipFill>
        <p:spPr>
          <a:xfrm>
            <a:off x="902000" y="1703650"/>
            <a:ext cx="7339999" cy="33233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58</a:t>
            </a:fld>
            <a:endParaRPr/>
          </a:p>
        </p:txBody>
      </p:sp>
      <p:sp>
        <p:nvSpPr>
          <p:cNvPr id="406" name="Google Shape;406;p67"/>
          <p:cNvSpPr txBox="1"/>
          <p:nvPr/>
        </p:nvSpPr>
        <p:spPr>
          <a:xfrm>
            <a:off x="1139900" y="987925"/>
            <a:ext cx="7660500" cy="17013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CCCCCC"/>
              </a:buClr>
              <a:buSzPts val="3600"/>
              <a:buFont typeface="Rubik"/>
              <a:buChar char="-"/>
            </a:pPr>
            <a:r>
              <a:rPr lang="es" sz="3600">
                <a:solidFill>
                  <a:srgbClr val="CCCCCC"/>
                </a:solidFill>
                <a:latin typeface="Rubik"/>
                <a:ea typeface="Rubik"/>
                <a:cs typeface="Rubik"/>
                <a:sym typeface="Rubik"/>
              </a:rPr>
              <a:t>Clustering</a:t>
            </a:r>
            <a:endParaRPr sz="3600">
              <a:solidFill>
                <a:srgbClr val="CCCCCC"/>
              </a:solidFill>
              <a:latin typeface="Rubik"/>
              <a:ea typeface="Rubik"/>
              <a:cs typeface="Rubik"/>
              <a:sym typeface="Rubik"/>
            </a:endParaRPr>
          </a:p>
          <a:p>
            <a:pPr marL="457200" marR="0" lvl="0" indent="-457200" algn="l" rtl="0">
              <a:lnSpc>
                <a:spcPct val="100000"/>
              </a:lnSpc>
              <a:spcBef>
                <a:spcPts val="0"/>
              </a:spcBef>
              <a:spcAft>
                <a:spcPts val="0"/>
              </a:spcAft>
              <a:buClr>
                <a:srgbClr val="434343"/>
              </a:buClr>
              <a:buSzPts val="3600"/>
              <a:buFont typeface="Rubik"/>
              <a:buChar char="-"/>
            </a:pPr>
            <a:r>
              <a:rPr lang="es" sz="3600">
                <a:solidFill>
                  <a:srgbClr val="434343"/>
                </a:solidFill>
                <a:latin typeface="Rubik"/>
                <a:ea typeface="Rubik"/>
                <a:cs typeface="Rubik"/>
                <a:sym typeface="Rubik"/>
              </a:rPr>
              <a:t>Reducción de dimensionalidad</a:t>
            </a:r>
            <a:endParaRPr sz="3600">
              <a:solidFill>
                <a:srgbClr val="434343"/>
              </a:solidFill>
              <a:latin typeface="Rubik"/>
              <a:ea typeface="Rubik"/>
              <a:cs typeface="Rubik"/>
              <a:sym typeface="Rubik"/>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34"/>
          <p:cNvSpPr/>
          <p:nvPr/>
        </p:nvSpPr>
        <p:spPr>
          <a:xfrm>
            <a:off x="3136275" y="3329950"/>
            <a:ext cx="4742100" cy="181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4"/>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PCA</a:t>
            </a:r>
            <a:endParaRPr/>
          </a:p>
        </p:txBody>
      </p:sp>
      <p:sp>
        <p:nvSpPr>
          <p:cNvPr id="670" name="Google Shape;670;p134"/>
          <p:cNvSpPr txBox="1"/>
          <p:nvPr/>
        </p:nvSpPr>
        <p:spPr>
          <a:xfrm>
            <a:off x="2404750" y="5069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rgbClr val="434343"/>
                </a:solidFill>
                <a:latin typeface="Rubik"/>
                <a:ea typeface="Rubik"/>
                <a:cs typeface="Rubik"/>
                <a:sym typeface="Rubik"/>
              </a:rPr>
              <a:t>PCA</a:t>
            </a:r>
            <a:r>
              <a:rPr lang="es" sz="2400" b="1">
                <a:solidFill>
                  <a:srgbClr val="E1446D"/>
                </a:solidFill>
                <a:latin typeface="Rubik"/>
                <a:ea typeface="Rubik"/>
                <a:cs typeface="Rubik"/>
                <a:sym typeface="Rubik"/>
              </a:rPr>
              <a:t> · Importancia</a:t>
            </a:r>
            <a:endParaRPr sz="2400" b="1">
              <a:solidFill>
                <a:srgbClr val="E1446D"/>
              </a:solidFill>
              <a:latin typeface="Rubik"/>
              <a:ea typeface="Rubik"/>
              <a:cs typeface="Rubik"/>
              <a:sym typeface="Rubik"/>
            </a:endParaRPr>
          </a:p>
        </p:txBody>
      </p:sp>
      <p:sp>
        <p:nvSpPr>
          <p:cNvPr id="671" name="Google Shape;671;p134"/>
          <p:cNvSpPr txBox="1"/>
          <p:nvPr/>
        </p:nvSpPr>
        <p:spPr>
          <a:xfrm>
            <a:off x="2404750" y="1156650"/>
            <a:ext cx="6618300" cy="505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434343"/>
              </a:buClr>
              <a:buSzPts val="1800"/>
              <a:buFont typeface="Rubik Light"/>
              <a:buChar char="-"/>
            </a:pPr>
            <a:r>
              <a:rPr lang="es" sz="1800">
                <a:solidFill>
                  <a:srgbClr val="434343"/>
                </a:solidFill>
                <a:latin typeface="Rubik Light"/>
                <a:ea typeface="Rubik Light"/>
                <a:cs typeface="Rubik Light"/>
                <a:sym typeface="Rubik Light"/>
              </a:rPr>
              <a:t>Matemáticamente, se puede llegar por otro camino (Matriz de covarianza)</a:t>
            </a:r>
            <a:endParaRPr sz="1800">
              <a:solidFill>
                <a:srgbClr val="434343"/>
              </a:solidFill>
              <a:latin typeface="Rubik Light"/>
              <a:ea typeface="Rubik Light"/>
              <a:cs typeface="Rubik Light"/>
              <a:sym typeface="Rubik Light"/>
            </a:endParaRPr>
          </a:p>
          <a:p>
            <a:pPr marL="457200" marR="0" lvl="0" indent="-342900" algn="l" rtl="0">
              <a:lnSpc>
                <a:spcPct val="100000"/>
              </a:lnSpc>
              <a:spcBef>
                <a:spcPts val="1000"/>
              </a:spcBef>
              <a:spcAft>
                <a:spcPts val="1000"/>
              </a:spcAft>
              <a:buClr>
                <a:srgbClr val="434343"/>
              </a:buClr>
              <a:buSzPts val="1800"/>
              <a:buFont typeface="Rubik Light"/>
              <a:buChar char="-"/>
            </a:pPr>
            <a:r>
              <a:rPr lang="es" sz="1800">
                <a:solidFill>
                  <a:srgbClr val="434343"/>
                </a:solidFill>
                <a:latin typeface="Rubik Light"/>
                <a:ea typeface="Rubik Light"/>
                <a:cs typeface="Rubik Light"/>
                <a:sym typeface="Rubik Light"/>
              </a:rPr>
              <a:t>Tiene una interpretación muy intuitiva: </a:t>
            </a:r>
            <a:endParaRPr sz="1800">
              <a:solidFill>
                <a:srgbClr val="434343"/>
              </a:solidFill>
              <a:latin typeface="Rubik Light"/>
              <a:ea typeface="Rubik Light"/>
              <a:cs typeface="Rubik Light"/>
              <a:sym typeface="Rubik Light"/>
            </a:endParaRPr>
          </a:p>
        </p:txBody>
      </p:sp>
      <p:sp>
        <p:nvSpPr>
          <p:cNvPr id="672" name="Google Shape;672;p134"/>
          <p:cNvSpPr txBox="1"/>
          <p:nvPr/>
        </p:nvSpPr>
        <p:spPr>
          <a:xfrm>
            <a:off x="2959875" y="2545781"/>
            <a:ext cx="1764600" cy="5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434343"/>
                </a:solidFill>
                <a:latin typeface="Rubik"/>
                <a:ea typeface="Rubik"/>
                <a:cs typeface="Rubik"/>
                <a:sym typeface="Rubik"/>
              </a:rPr>
              <a:t>Componentes</a:t>
            </a:r>
            <a:endParaRPr sz="1400" b="1" i="0" u="none" strike="noStrike" cap="none">
              <a:solidFill>
                <a:srgbClr val="434343"/>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434343"/>
                </a:solidFill>
                <a:latin typeface="Rubik"/>
                <a:ea typeface="Rubik"/>
                <a:cs typeface="Rubik"/>
                <a:sym typeface="Rubik"/>
              </a:rPr>
              <a:t>Principales</a:t>
            </a:r>
            <a:endParaRPr sz="1400" b="1" i="0" u="none" strike="noStrike" cap="none">
              <a:solidFill>
                <a:srgbClr val="434343"/>
              </a:solidFill>
              <a:latin typeface="Rubik"/>
              <a:ea typeface="Rubik"/>
              <a:cs typeface="Rubik"/>
              <a:sym typeface="Rubik"/>
            </a:endParaRPr>
          </a:p>
        </p:txBody>
      </p:sp>
      <p:sp>
        <p:nvSpPr>
          <p:cNvPr id="673" name="Google Shape;673;p134"/>
          <p:cNvSpPr txBox="1"/>
          <p:nvPr/>
        </p:nvSpPr>
        <p:spPr>
          <a:xfrm>
            <a:off x="5914475" y="2545781"/>
            <a:ext cx="1822500" cy="59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434343"/>
                </a:solidFill>
                <a:latin typeface="Rubik"/>
                <a:ea typeface="Rubik"/>
                <a:cs typeface="Rubik"/>
                <a:sym typeface="Rubik"/>
              </a:rPr>
              <a:t>Direcciones de máxima varianza</a:t>
            </a:r>
            <a:endParaRPr sz="1400" b="1" i="0" u="none" strike="noStrike" cap="none">
              <a:solidFill>
                <a:srgbClr val="434343"/>
              </a:solidFill>
              <a:latin typeface="Rubik"/>
              <a:ea typeface="Rubik"/>
              <a:cs typeface="Rubik"/>
              <a:sym typeface="Rubik"/>
            </a:endParaRPr>
          </a:p>
        </p:txBody>
      </p:sp>
      <p:sp>
        <p:nvSpPr>
          <p:cNvPr id="674" name="Google Shape;674;p134"/>
          <p:cNvSpPr txBox="1"/>
          <p:nvPr/>
        </p:nvSpPr>
        <p:spPr>
          <a:xfrm>
            <a:off x="3233375" y="3497150"/>
            <a:ext cx="4503600" cy="121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La</a:t>
            </a:r>
            <a:r>
              <a:rPr lang="es" sz="1400" i="0" u="none" strike="noStrike" cap="none">
                <a:solidFill>
                  <a:srgbClr val="434343"/>
                </a:solidFill>
                <a:latin typeface="Rubik"/>
                <a:ea typeface="Rubik"/>
                <a:cs typeface="Rubik"/>
                <a:sym typeface="Rubik"/>
              </a:rPr>
              <a:t> primer componente principal está en la dirección donde los datos presentan varianza máxima. </a:t>
            </a:r>
            <a:endParaRPr sz="1400" i="0" u="none" strike="noStrike" cap="none">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400"/>
              <a:buFont typeface="Arial"/>
              <a:buNone/>
            </a:pPr>
            <a:r>
              <a:rPr lang="es" sz="1400" i="0" u="none" strike="noStrike" cap="none">
                <a:solidFill>
                  <a:srgbClr val="434343"/>
                </a:solidFill>
                <a:latin typeface="Rubik"/>
                <a:ea typeface="Rubik"/>
                <a:cs typeface="Rubik"/>
                <a:sym typeface="Rubik"/>
              </a:rPr>
              <a:t>La segunda componente principal está la segunda dirección en términos de la varianza, y así sucesivamente. </a:t>
            </a:r>
            <a:endParaRPr sz="1400" i="0" u="none" strike="noStrike" cap="none">
              <a:solidFill>
                <a:srgbClr val="434343"/>
              </a:solidFill>
              <a:latin typeface="Rubik"/>
              <a:ea typeface="Rubik"/>
              <a:cs typeface="Rubik"/>
              <a:sym typeface="Rubik"/>
            </a:endParaRPr>
          </a:p>
        </p:txBody>
      </p:sp>
      <p:cxnSp>
        <p:nvCxnSpPr>
          <p:cNvPr id="675" name="Google Shape;675;p134"/>
          <p:cNvCxnSpPr>
            <a:stCxn id="672" idx="3"/>
            <a:endCxn id="673" idx="1"/>
          </p:cNvCxnSpPr>
          <p:nvPr/>
        </p:nvCxnSpPr>
        <p:spPr>
          <a:xfrm>
            <a:off x="4724475" y="2841731"/>
            <a:ext cx="1190100" cy="0"/>
          </a:xfrm>
          <a:prstGeom prst="straightConnector1">
            <a:avLst/>
          </a:prstGeom>
          <a:noFill/>
          <a:ln w="9525" cap="flat" cmpd="sng">
            <a:solidFill>
              <a:srgbClr val="E1446D"/>
            </a:solidFill>
            <a:prstDash val="solid"/>
            <a:round/>
            <a:headEnd type="none" w="med" len="med"/>
            <a:tailEnd type="stealth" w="med" len="med"/>
          </a:ln>
        </p:spPr>
      </p:cxnSp>
      <p:pic>
        <p:nvPicPr>
          <p:cNvPr id="676" name="Google Shape;676;p134">
            <a:hlinkClick r:id="rId3"/>
          </p:cNvPr>
          <p:cNvPicPr preferRelativeResize="0"/>
          <p:nvPr/>
        </p:nvPicPr>
        <p:blipFill rotWithShape="1">
          <a:blip r:embed="rId4">
            <a:alphaModFix/>
          </a:blip>
          <a:srcRect l="12103" r="12103"/>
          <a:stretch/>
        </p:blipFill>
        <p:spPr>
          <a:xfrm>
            <a:off x="7638675" y="4415375"/>
            <a:ext cx="510900" cy="505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Repaso</a:t>
            </a:r>
            <a:endParaRPr dirty="0"/>
          </a:p>
          <a:p>
            <a:pPr marL="0" lvl="0" indent="0" algn="l" rtl="0">
              <a:spcBef>
                <a:spcPts val="0"/>
              </a:spcBef>
              <a:spcAft>
                <a:spcPts val="0"/>
              </a:spcAft>
              <a:buNone/>
            </a:pPr>
            <a:r>
              <a:rPr lang="es-AR" b="0" dirty="0"/>
              <a:t>Preguntas a los datos</a:t>
            </a:r>
            <a:endParaRPr b="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68"/>
          <p:cNvSpPr txBox="1"/>
          <p:nvPr/>
        </p:nvSpPr>
        <p:spPr>
          <a:xfrm>
            <a:off x="899775" y="1159050"/>
            <a:ext cx="73293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reducir la cantidad de features de un dataset, pero reteniendo la mayor cantidad de “información” posible.</a:t>
            </a:r>
            <a:endParaRPr sz="1600">
              <a:solidFill>
                <a:srgbClr val="434343"/>
              </a:solidFill>
              <a:latin typeface="Rubik Light"/>
              <a:ea typeface="Rubik Light"/>
              <a:cs typeface="Rubik Light"/>
              <a:sym typeface="Rubik Light"/>
            </a:endParaRPr>
          </a:p>
        </p:txBody>
      </p:sp>
      <p:sp>
        <p:nvSpPr>
          <p:cNvPr id="412" name="Google Shape;412;p68"/>
          <p:cNvSpPr txBox="1"/>
          <p:nvPr/>
        </p:nvSpPr>
        <p:spPr>
          <a:xfrm>
            <a:off x="899775" y="299275"/>
            <a:ext cx="80835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434343"/>
                </a:solidFill>
                <a:latin typeface="Rubik"/>
                <a:ea typeface="Rubik"/>
                <a:cs typeface="Rubik"/>
                <a:sym typeface="Rubik"/>
              </a:rPr>
              <a:t>Aprendizaje No Supervisado </a:t>
            </a:r>
            <a:r>
              <a:rPr lang="es" sz="2000" b="1">
                <a:solidFill>
                  <a:srgbClr val="E1446D"/>
                </a:solidFill>
                <a:latin typeface="Rubik"/>
                <a:ea typeface="Rubik"/>
                <a:cs typeface="Rubik"/>
                <a:sym typeface="Rubik"/>
              </a:rPr>
              <a:t>· Reducción de la dimensionalidad</a:t>
            </a:r>
            <a:endParaRPr sz="2000" b="1">
              <a:solidFill>
                <a:srgbClr val="E1446D"/>
              </a:solidFill>
              <a:latin typeface="Rubik"/>
              <a:ea typeface="Rubik"/>
              <a:cs typeface="Rubik"/>
              <a:sym typeface="Rubik"/>
            </a:endParaRPr>
          </a:p>
        </p:txBody>
      </p:sp>
      <p:pic>
        <p:nvPicPr>
          <p:cNvPr id="413" name="Google Shape;413;p68"/>
          <p:cNvPicPr preferRelativeResize="0"/>
          <p:nvPr/>
        </p:nvPicPr>
        <p:blipFill rotWithShape="1">
          <a:blip r:embed="rId3">
            <a:alphaModFix/>
          </a:blip>
          <a:srcRect/>
          <a:stretch/>
        </p:blipFill>
        <p:spPr>
          <a:xfrm>
            <a:off x="1961825" y="2268975"/>
            <a:ext cx="5115789" cy="2268400"/>
          </a:xfrm>
          <a:prstGeom prst="rect">
            <a:avLst/>
          </a:prstGeom>
          <a:noFill/>
          <a:ln>
            <a:noFill/>
          </a:ln>
        </p:spPr>
      </p:pic>
      <p:sp>
        <p:nvSpPr>
          <p:cNvPr id="414" name="Google Shape;414;p68"/>
          <p:cNvSpPr txBox="1"/>
          <p:nvPr/>
        </p:nvSpPr>
        <p:spPr>
          <a:xfrm>
            <a:off x="1738075" y="4527850"/>
            <a:ext cx="28578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434343"/>
                </a:solidFill>
                <a:latin typeface="Rubik"/>
                <a:ea typeface="Rubik"/>
                <a:cs typeface="Rubik"/>
                <a:sym typeface="Rubik"/>
              </a:rPr>
              <a:t>3 </a:t>
            </a:r>
            <a:r>
              <a:rPr lang="es">
                <a:solidFill>
                  <a:srgbClr val="434343"/>
                </a:solidFill>
                <a:latin typeface="Rubik"/>
                <a:ea typeface="Rubik"/>
                <a:cs typeface="Rubik"/>
                <a:sym typeface="Rubik"/>
              </a:rPr>
              <a:t>f</a:t>
            </a:r>
            <a:r>
              <a:rPr lang="es" sz="1400" i="0" u="none" strike="noStrike" cap="none">
                <a:solidFill>
                  <a:srgbClr val="434343"/>
                </a:solidFill>
                <a:latin typeface="Rubik"/>
                <a:ea typeface="Rubik"/>
                <a:cs typeface="Rubik"/>
                <a:sym typeface="Rubik"/>
              </a:rPr>
              <a:t>eatures </a:t>
            </a:r>
            <a:r>
              <a:rPr lang="es">
                <a:solidFill>
                  <a:srgbClr val="434343"/>
                </a:solidFill>
                <a:latin typeface="Rubik"/>
                <a:ea typeface="Rubik"/>
                <a:cs typeface="Rubik"/>
                <a:sym typeface="Rubik"/>
              </a:rPr>
              <a:t>o</a:t>
            </a:r>
            <a:r>
              <a:rPr lang="es" sz="1400" i="0" u="none" strike="noStrike" cap="none">
                <a:solidFill>
                  <a:srgbClr val="434343"/>
                </a:solidFill>
                <a:latin typeface="Rubik"/>
                <a:ea typeface="Rubik"/>
                <a:cs typeface="Rubik"/>
                <a:sym typeface="Rubik"/>
              </a:rPr>
              <a:t>riginales</a:t>
            </a:r>
            <a:endParaRPr sz="1400" i="0" u="none" strike="noStrike" cap="none">
              <a:solidFill>
                <a:srgbClr val="434343"/>
              </a:solidFill>
              <a:latin typeface="Rubik"/>
              <a:ea typeface="Rubik"/>
              <a:cs typeface="Rubik"/>
              <a:sym typeface="Rubik"/>
            </a:endParaRPr>
          </a:p>
        </p:txBody>
      </p:sp>
      <p:sp>
        <p:nvSpPr>
          <p:cNvPr id="415" name="Google Shape;415;p68"/>
          <p:cNvSpPr txBox="1"/>
          <p:nvPr/>
        </p:nvSpPr>
        <p:spPr>
          <a:xfrm>
            <a:off x="4595875" y="4527850"/>
            <a:ext cx="28578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434343"/>
                </a:solidFill>
                <a:latin typeface="Rubik"/>
                <a:ea typeface="Rubik"/>
                <a:cs typeface="Rubik"/>
                <a:sym typeface="Rubik"/>
              </a:rPr>
              <a:t>2 </a:t>
            </a:r>
            <a:r>
              <a:rPr lang="es">
                <a:solidFill>
                  <a:srgbClr val="434343"/>
                </a:solidFill>
                <a:latin typeface="Rubik"/>
                <a:ea typeface="Rubik"/>
                <a:cs typeface="Rubik"/>
                <a:sym typeface="Rubik"/>
              </a:rPr>
              <a:t>f</a:t>
            </a:r>
            <a:r>
              <a:rPr lang="es" sz="1400" i="0" u="none" strike="noStrike" cap="none">
                <a:solidFill>
                  <a:srgbClr val="434343"/>
                </a:solidFill>
                <a:latin typeface="Rubik"/>
                <a:ea typeface="Rubik"/>
                <a:cs typeface="Rubik"/>
                <a:sym typeface="Rubik"/>
              </a:rPr>
              <a:t>eatures </a:t>
            </a:r>
            <a:r>
              <a:rPr lang="es" sz="1400" i="0" u="sng" strike="noStrike" cap="none">
                <a:solidFill>
                  <a:srgbClr val="434343"/>
                </a:solidFill>
                <a:latin typeface="Rubik"/>
                <a:ea typeface="Rubik"/>
                <a:cs typeface="Rubik"/>
                <a:sym typeface="Rubik"/>
              </a:rPr>
              <a:t>nuevas</a:t>
            </a:r>
            <a:endParaRPr sz="1400" i="0" u="sng" strike="noStrike" cap="none">
              <a:solidFill>
                <a:srgbClr val="434343"/>
              </a:solidFill>
              <a:latin typeface="Rubik"/>
              <a:ea typeface="Rubik"/>
              <a:cs typeface="Rubik"/>
              <a:sym typeface="Rubik"/>
            </a:endParaRPr>
          </a:p>
        </p:txBody>
      </p:sp>
      <p:sp>
        <p:nvSpPr>
          <p:cNvPr id="416" name="Google Shape;416;p68"/>
          <p:cNvSpPr txBox="1"/>
          <p:nvPr/>
        </p:nvSpPr>
        <p:spPr>
          <a:xfrm>
            <a:off x="3243325" y="2021550"/>
            <a:ext cx="2857800" cy="355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434343"/>
                </a:solidFill>
                <a:latin typeface="Rubik"/>
                <a:ea typeface="Rubik"/>
                <a:cs typeface="Rubik"/>
                <a:sym typeface="Rubik"/>
              </a:rPr>
              <a:t>Reducción</a:t>
            </a:r>
            <a:endParaRPr sz="1400" b="1" i="0" u="none" strike="noStrike" cap="none">
              <a:solidFill>
                <a:srgbClr val="434343"/>
              </a:solidFill>
              <a:latin typeface="Rubik"/>
              <a:ea typeface="Rubik"/>
              <a:cs typeface="Rubik"/>
              <a:sym typeface="Rubik"/>
            </a:endParaRPr>
          </a:p>
        </p:txBody>
      </p:sp>
      <p:sp>
        <p:nvSpPr>
          <p:cNvPr id="417" name="Google Shape;417;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69"/>
          <p:cNvSpPr txBox="1"/>
          <p:nvPr/>
        </p:nvSpPr>
        <p:spPr>
          <a:xfrm>
            <a:off x="8997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a:solidFill>
                  <a:srgbClr val="E1446D"/>
                </a:solidFill>
                <a:latin typeface="Rubik"/>
                <a:ea typeface="Rubik"/>
                <a:cs typeface="Rubik"/>
                <a:sym typeface="Rubik"/>
              </a:rPr>
              <a:t>¿</a:t>
            </a:r>
            <a:r>
              <a:rPr lang="es" sz="1800" b="1" i="0" u="none" strike="noStrike" cap="none">
                <a:solidFill>
                  <a:srgbClr val="E1446D"/>
                </a:solidFill>
                <a:latin typeface="Rubik"/>
                <a:ea typeface="Rubik"/>
                <a:cs typeface="Rubik"/>
                <a:sym typeface="Rubik"/>
              </a:rPr>
              <a:t>Para qué sirve? </a:t>
            </a:r>
            <a:endParaRPr sz="1800" b="1" i="0" u="none" strike="noStrike" cap="none">
              <a:solidFill>
                <a:srgbClr val="E1446D"/>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a:latin typeface="Rubik"/>
                <a:ea typeface="Rubik"/>
                <a:cs typeface="Rubik"/>
                <a:sym typeface="Rubik"/>
              </a:rPr>
              <a:t>Reducir la cantidad de features en un dataset puede servir para</a:t>
            </a:r>
            <a:r>
              <a:rPr lang="es" sz="1400" i="0" u="none" strike="noStrike" cap="none">
                <a:solidFill>
                  <a:srgbClr val="000000"/>
                </a:solidFill>
                <a:latin typeface="Rubik"/>
                <a:ea typeface="Rubik"/>
                <a:cs typeface="Rubik"/>
                <a:sym typeface="Rubik"/>
              </a:rPr>
              <a:t>:</a:t>
            </a:r>
            <a:endParaRPr sz="1400" i="0" u="none" strike="noStrike" cap="none">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Rubik"/>
              <a:ea typeface="Rubik"/>
              <a:cs typeface="Rubik"/>
              <a:sym typeface="Rubik"/>
            </a:endParaRPr>
          </a:p>
        </p:txBody>
      </p:sp>
      <p:sp>
        <p:nvSpPr>
          <p:cNvPr id="423" name="Google Shape;423;p69"/>
          <p:cNvSpPr txBox="1"/>
          <p:nvPr/>
        </p:nvSpPr>
        <p:spPr>
          <a:xfrm>
            <a:off x="848700" y="2435600"/>
            <a:ext cx="31437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Reducir el input en un modelo de regresión o clasificación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Compresión de archivos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Visualización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Detectar features relevantes en datasets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Muchísimas mas cosas</a:t>
            </a:r>
            <a:endParaRPr>
              <a:solidFill>
                <a:srgbClr val="434343"/>
              </a:solidFill>
              <a:latin typeface="Rubik Light"/>
              <a:ea typeface="Rubik Light"/>
              <a:cs typeface="Rubik Light"/>
              <a:sym typeface="Rubik Light"/>
            </a:endParaRPr>
          </a:p>
        </p:txBody>
      </p:sp>
      <p:sp>
        <p:nvSpPr>
          <p:cNvPr id="424" name="Google Shape;424;p69"/>
          <p:cNvSpPr txBox="1"/>
          <p:nvPr/>
        </p:nvSpPr>
        <p:spPr>
          <a:xfrm>
            <a:off x="899775" y="299275"/>
            <a:ext cx="80835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434343"/>
                </a:solidFill>
                <a:latin typeface="Rubik"/>
                <a:ea typeface="Rubik"/>
                <a:cs typeface="Rubik"/>
                <a:sym typeface="Rubik"/>
              </a:rPr>
              <a:t>Aprendizaje No Supervisado </a:t>
            </a:r>
            <a:r>
              <a:rPr lang="es" sz="2000" b="1">
                <a:solidFill>
                  <a:srgbClr val="E1446D"/>
                </a:solidFill>
                <a:latin typeface="Rubik"/>
                <a:ea typeface="Rubik"/>
                <a:cs typeface="Rubik"/>
                <a:sym typeface="Rubik"/>
              </a:rPr>
              <a:t>· Reducción de la dimensionalidad</a:t>
            </a:r>
            <a:endParaRPr sz="2000" b="1">
              <a:solidFill>
                <a:srgbClr val="E1446D"/>
              </a:solidFill>
              <a:latin typeface="Rubik"/>
              <a:ea typeface="Rubik"/>
              <a:cs typeface="Rubik"/>
              <a:sym typeface="Rubik"/>
            </a:endParaRPr>
          </a:p>
        </p:txBody>
      </p:sp>
      <p:sp>
        <p:nvSpPr>
          <p:cNvPr id="425" name="Google Shape;42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Google Shape;430;p70"/>
          <p:cNvSpPr txBox="1"/>
          <p:nvPr/>
        </p:nvSpPr>
        <p:spPr>
          <a:xfrm>
            <a:off x="8997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a:solidFill>
                  <a:srgbClr val="E1446D"/>
                </a:solidFill>
                <a:latin typeface="Rubik"/>
                <a:ea typeface="Rubik"/>
                <a:cs typeface="Rubik"/>
                <a:sym typeface="Rubik"/>
              </a:rPr>
              <a:t>¿</a:t>
            </a:r>
            <a:r>
              <a:rPr lang="es" sz="1800" b="1" i="0" u="none" strike="noStrike" cap="none">
                <a:solidFill>
                  <a:srgbClr val="E1446D"/>
                </a:solidFill>
                <a:latin typeface="Rubik"/>
                <a:ea typeface="Rubik"/>
                <a:cs typeface="Rubik"/>
                <a:sym typeface="Rubik"/>
              </a:rPr>
              <a:t>Para qué sirve? </a:t>
            </a:r>
            <a:endParaRPr sz="1800" b="1" i="0" u="none" strike="noStrike" cap="none">
              <a:solidFill>
                <a:srgbClr val="E1446D"/>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a:latin typeface="Rubik"/>
                <a:ea typeface="Rubik"/>
                <a:cs typeface="Rubik"/>
                <a:sym typeface="Rubik"/>
              </a:rPr>
              <a:t>Reducir la cantidad de features en un dataset puede servir para</a:t>
            </a:r>
            <a:r>
              <a:rPr lang="es" sz="1400" i="0" u="none" strike="noStrike" cap="none">
                <a:solidFill>
                  <a:srgbClr val="000000"/>
                </a:solidFill>
                <a:latin typeface="Rubik"/>
                <a:ea typeface="Rubik"/>
                <a:cs typeface="Rubik"/>
                <a:sym typeface="Rubik"/>
              </a:rPr>
              <a:t>:</a:t>
            </a:r>
            <a:endParaRPr sz="1400" i="0" u="none" strike="noStrike" cap="none">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Rubik"/>
              <a:ea typeface="Rubik"/>
              <a:cs typeface="Rubik"/>
              <a:sym typeface="Rubik"/>
            </a:endParaRPr>
          </a:p>
        </p:txBody>
      </p:sp>
      <p:sp>
        <p:nvSpPr>
          <p:cNvPr id="431" name="Google Shape;431;p70"/>
          <p:cNvSpPr txBox="1"/>
          <p:nvPr/>
        </p:nvSpPr>
        <p:spPr>
          <a:xfrm>
            <a:off x="848700" y="2435600"/>
            <a:ext cx="31437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Reducir el input en un modelo de regresión o clasificación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Compresión de archivos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Visualización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Detectar features relevantes en datasets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Muchísimas mas cosas</a:t>
            </a:r>
            <a:endParaRPr>
              <a:solidFill>
                <a:srgbClr val="434343"/>
              </a:solidFill>
              <a:latin typeface="Rubik Light"/>
              <a:ea typeface="Rubik Light"/>
              <a:cs typeface="Rubik Light"/>
              <a:sym typeface="Rubik Light"/>
            </a:endParaRPr>
          </a:p>
        </p:txBody>
      </p:sp>
      <p:sp>
        <p:nvSpPr>
          <p:cNvPr id="432" name="Google Shape;432;p70"/>
          <p:cNvSpPr txBox="1"/>
          <p:nvPr/>
        </p:nvSpPr>
        <p:spPr>
          <a:xfrm>
            <a:off x="50853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a:solidFill>
                  <a:srgbClr val="E1446D"/>
                </a:solidFill>
                <a:latin typeface="Rubik"/>
                <a:ea typeface="Rubik"/>
                <a:cs typeface="Rubik"/>
                <a:sym typeface="Rubik"/>
              </a:rPr>
              <a:t>¿Cómo se hace</a:t>
            </a:r>
            <a:r>
              <a:rPr lang="es" sz="1800" b="1" i="0" u="none" strike="noStrike" cap="none">
                <a:solidFill>
                  <a:srgbClr val="E1446D"/>
                </a:solidFill>
                <a:latin typeface="Rubik"/>
                <a:ea typeface="Rubik"/>
                <a:cs typeface="Rubik"/>
                <a:sym typeface="Rubik"/>
              </a:rPr>
              <a:t>? </a:t>
            </a:r>
            <a:endParaRPr sz="1800" b="1" i="0" u="none" strike="noStrike" cap="none">
              <a:solidFill>
                <a:srgbClr val="E1446D"/>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a:latin typeface="Rubik"/>
                <a:ea typeface="Rubik"/>
                <a:cs typeface="Rubik"/>
                <a:sym typeface="Rubik"/>
              </a:rPr>
              <a:t>Algunos de los métodos de reducción de dimensionalidad son</a:t>
            </a:r>
            <a:r>
              <a:rPr lang="es" sz="1400" i="0" u="none" strike="noStrike" cap="none">
                <a:solidFill>
                  <a:srgbClr val="000000"/>
                </a:solidFill>
                <a:latin typeface="Rubik"/>
                <a:ea typeface="Rubik"/>
                <a:cs typeface="Rubik"/>
                <a:sym typeface="Rubik"/>
              </a:rPr>
              <a:t>:</a:t>
            </a:r>
            <a:endParaRPr sz="1400" i="0" u="none" strike="noStrike" cap="none">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Rubik"/>
              <a:ea typeface="Rubik"/>
              <a:cs typeface="Rubik"/>
              <a:sym typeface="Rubik"/>
            </a:endParaRPr>
          </a:p>
        </p:txBody>
      </p:sp>
      <p:sp>
        <p:nvSpPr>
          <p:cNvPr id="433" name="Google Shape;433;p70"/>
          <p:cNvSpPr txBox="1"/>
          <p:nvPr/>
        </p:nvSpPr>
        <p:spPr>
          <a:xfrm>
            <a:off x="5034300" y="2435600"/>
            <a:ext cx="37659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PCA: Principal Component Analysis (usa SVD)</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MDS: Multidimensional scaling</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t-SNE: t-distributed Stochastic Neighbor Embedding</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Auto-Encoders (Se hace con Redes Neuronales)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LDA: Linear Discriminant Analysis (si hay etiquetas de clases)</a:t>
            </a:r>
            <a:endParaRPr>
              <a:solidFill>
                <a:srgbClr val="434343"/>
              </a:solidFill>
              <a:latin typeface="Rubik Light"/>
              <a:ea typeface="Rubik Light"/>
              <a:cs typeface="Rubik Light"/>
              <a:sym typeface="Rubik Light"/>
            </a:endParaRPr>
          </a:p>
        </p:txBody>
      </p:sp>
      <p:cxnSp>
        <p:nvCxnSpPr>
          <p:cNvPr id="434" name="Google Shape;434;p70"/>
          <p:cNvCxnSpPr/>
          <p:nvPr/>
        </p:nvCxnSpPr>
        <p:spPr>
          <a:xfrm>
            <a:off x="4581300" y="1411475"/>
            <a:ext cx="0" cy="3301500"/>
          </a:xfrm>
          <a:prstGeom prst="straightConnector1">
            <a:avLst/>
          </a:prstGeom>
          <a:noFill/>
          <a:ln w="9525" cap="flat" cmpd="sng">
            <a:solidFill>
              <a:srgbClr val="B7B7B7"/>
            </a:solidFill>
            <a:prstDash val="solid"/>
            <a:round/>
            <a:headEnd type="none" w="med" len="med"/>
            <a:tailEnd type="none" w="med" len="med"/>
          </a:ln>
        </p:spPr>
      </p:cxnSp>
      <p:sp>
        <p:nvSpPr>
          <p:cNvPr id="435" name="Google Shape;435;p70"/>
          <p:cNvSpPr txBox="1"/>
          <p:nvPr/>
        </p:nvSpPr>
        <p:spPr>
          <a:xfrm>
            <a:off x="899775" y="299275"/>
            <a:ext cx="80835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434343"/>
                </a:solidFill>
                <a:latin typeface="Rubik"/>
                <a:ea typeface="Rubik"/>
                <a:cs typeface="Rubik"/>
                <a:sym typeface="Rubik"/>
              </a:rPr>
              <a:t>Aprendizaje No Supervisado </a:t>
            </a:r>
            <a:r>
              <a:rPr lang="es" sz="2000" b="1">
                <a:solidFill>
                  <a:srgbClr val="E1446D"/>
                </a:solidFill>
                <a:latin typeface="Rubik"/>
                <a:ea typeface="Rubik"/>
                <a:cs typeface="Rubik"/>
                <a:sym typeface="Rubik"/>
              </a:rPr>
              <a:t>· Reducción de la dimensionalidad</a:t>
            </a:r>
            <a:endParaRPr sz="2000" b="1">
              <a:solidFill>
                <a:srgbClr val="E1446D"/>
              </a:solidFill>
              <a:latin typeface="Rubik"/>
              <a:ea typeface="Rubik"/>
              <a:cs typeface="Rubik"/>
              <a:sym typeface="Rubik"/>
            </a:endParaRPr>
          </a:p>
        </p:txBody>
      </p:sp>
      <p:sp>
        <p:nvSpPr>
          <p:cNvPr id="436" name="Google Shape;43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63</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74F224-6979-488C-A6B8-DD8817BE30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7</a:t>
            </a:fld>
            <a:endParaRPr lang="es-AR"/>
          </a:p>
        </p:txBody>
      </p:sp>
      <p:pic>
        <p:nvPicPr>
          <p:cNvPr id="1026" name="Picture 2" descr="Cutting Food With a Sword | Know Your Meme">
            <a:extLst>
              <a:ext uri="{FF2B5EF4-FFF2-40B4-BE49-F238E27FC236}">
                <a16:creationId xmlns:a16="http://schemas.microsoft.com/office/drawing/2014/main" id="{8F120513-1898-4956-A768-DB125640B7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64" r="20607"/>
          <a:stretch/>
        </p:blipFill>
        <p:spPr bwMode="auto">
          <a:xfrm>
            <a:off x="2708300" y="812117"/>
            <a:ext cx="3727401" cy="351926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26;p85">
            <a:extLst>
              <a:ext uri="{FF2B5EF4-FFF2-40B4-BE49-F238E27FC236}">
                <a16:creationId xmlns:a16="http://schemas.microsoft.com/office/drawing/2014/main" id="{6B61D85D-80F0-4BAA-8CA9-EED84E1E14AD}"/>
              </a:ext>
            </a:extLst>
          </p:cNvPr>
          <p:cNvSpPr txBox="1"/>
          <p:nvPr/>
        </p:nvSpPr>
        <p:spPr>
          <a:xfrm>
            <a:off x="2924684" y="4474277"/>
            <a:ext cx="3511017" cy="14797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600" b="1" dirty="0">
                <a:solidFill>
                  <a:srgbClr val="434343"/>
                </a:solidFill>
                <a:latin typeface="Rubik"/>
                <a:ea typeface="Rubik"/>
                <a:cs typeface="Rubik"/>
                <a:sym typeface="Rubik"/>
              </a:rPr>
              <a:t>“Esto no es Data </a:t>
            </a:r>
            <a:r>
              <a:rPr lang="es-MX" sz="1600" b="1" dirty="0" err="1">
                <a:solidFill>
                  <a:srgbClr val="434343"/>
                </a:solidFill>
                <a:latin typeface="Rubik"/>
                <a:ea typeface="Rubik"/>
                <a:cs typeface="Rubik"/>
                <a:sym typeface="Rubik"/>
              </a:rPr>
              <a:t>Science</a:t>
            </a:r>
            <a:r>
              <a:rPr lang="es-MX" sz="1600" b="1" dirty="0">
                <a:solidFill>
                  <a:srgbClr val="434343"/>
                </a:solidFill>
                <a:latin typeface="Rubik"/>
                <a:ea typeface="Rubik"/>
                <a:cs typeface="Rubik"/>
                <a:sym typeface="Rubik"/>
              </a:rPr>
              <a:t>”</a:t>
            </a:r>
            <a:endParaRPr sz="1600" dirty="0">
              <a:solidFill>
                <a:srgbClr val="434343"/>
              </a:solidFill>
              <a:latin typeface="Rubik"/>
              <a:ea typeface="Rubik"/>
              <a:cs typeface="Rubik"/>
              <a:sym typeface="Rubik"/>
            </a:endParaRPr>
          </a:p>
        </p:txBody>
      </p:sp>
    </p:spTree>
    <p:extLst>
      <p:ext uri="{BB962C8B-B14F-4D97-AF65-F5344CB8AC3E}">
        <p14:creationId xmlns:p14="http://schemas.microsoft.com/office/powerpoint/2010/main" val="3194975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426" name="Google Shape;426;p85"/>
          <p:cNvSpPr txBox="1"/>
          <p:nvPr/>
        </p:nvSpPr>
        <p:spPr>
          <a:xfrm>
            <a:off x="296737" y="907452"/>
            <a:ext cx="8550526" cy="1202748"/>
          </a:xfrm>
          <a:prstGeom prst="rect">
            <a:avLst/>
          </a:prstGeom>
          <a:noFill/>
          <a:ln>
            <a:noFill/>
          </a:ln>
        </p:spPr>
        <p:txBody>
          <a:bodyPr spcFirstLastPara="1" wrap="square" lIns="91425" tIns="91425" rIns="91425" bIns="91425" anchor="t" anchorCtr="0">
            <a:noAutofit/>
          </a:bodyPr>
          <a:lstStyle/>
          <a:p>
            <a:r>
              <a:rPr lang="en-US" i="1" dirty="0"/>
              <a:t>“Data Analysis may appear as a step by step / linear procedure that arrives at a certain product. On the contrary it is a non-linear work of developing and refining a data analysis so that it can be “algorithmized.”</a:t>
            </a:r>
            <a:endParaRPr lang="es-MX" sz="1600" b="1" i="1" dirty="0">
              <a:solidFill>
                <a:srgbClr val="434343"/>
              </a:solidFill>
              <a:latin typeface="Rubik"/>
              <a:ea typeface="Rubik"/>
              <a:cs typeface="Rubik"/>
              <a:sym typeface="Rubik"/>
            </a:endParaRPr>
          </a:p>
          <a:p>
            <a:pPr lvl="0"/>
            <a:endParaRPr lang="es-MX" sz="1200" b="1" dirty="0">
              <a:solidFill>
                <a:srgbClr val="434343"/>
              </a:solidFill>
              <a:latin typeface="Rubik"/>
              <a:ea typeface="Rubik"/>
              <a:cs typeface="Rubik"/>
              <a:sym typeface="Rubik"/>
            </a:endParaRPr>
          </a:p>
          <a:p>
            <a:pPr lvl="0"/>
            <a:r>
              <a:rPr lang="en-US" sz="1050" b="1" dirty="0">
                <a:solidFill>
                  <a:srgbClr val="434343"/>
                </a:solidFill>
                <a:latin typeface="Rubik"/>
                <a:ea typeface="Rubik"/>
                <a:cs typeface="Rubik"/>
                <a:sym typeface="Rubik"/>
              </a:rPr>
              <a:t>The Art of Data Science A Guide for Anyone Who Works with Data by Roger D. Peng, Elizabeth Matsui</a:t>
            </a:r>
            <a:endParaRPr sz="1050" b="1" dirty="0">
              <a:solidFill>
                <a:srgbClr val="434343"/>
              </a:solidFill>
              <a:latin typeface="Rubik"/>
              <a:ea typeface="Rubik"/>
              <a:cs typeface="Rubik"/>
              <a:sym typeface="Rubik"/>
            </a:endParaRPr>
          </a:p>
        </p:txBody>
      </p:sp>
      <p:sp>
        <p:nvSpPr>
          <p:cNvPr id="2" name="Rectángulo 1">
            <a:extLst>
              <a:ext uri="{FF2B5EF4-FFF2-40B4-BE49-F238E27FC236}">
                <a16:creationId xmlns:a16="http://schemas.microsoft.com/office/drawing/2014/main" id="{1AF67063-8D40-4924-8942-934535CB460B}"/>
              </a:ext>
            </a:extLst>
          </p:cNvPr>
          <p:cNvSpPr/>
          <p:nvPr/>
        </p:nvSpPr>
        <p:spPr>
          <a:xfrm>
            <a:off x="715465" y="2273139"/>
            <a:ext cx="6858001" cy="2322199"/>
          </a:xfrm>
          <a:prstGeom prst="rect">
            <a:avLst/>
          </a:prstGeom>
        </p:spPr>
        <p:txBody>
          <a:bodyPr wrap="square">
            <a:spAutoFit/>
          </a:bodyPr>
          <a:lstStyle/>
          <a:p>
            <a:pPr marL="127000" lvl="2" algn="ctr">
              <a:spcBef>
                <a:spcPts val="500"/>
              </a:spcBef>
              <a:buSzPts val="1600"/>
            </a:pPr>
            <a:r>
              <a:rPr lang="es-MX" b="1" dirty="0">
                <a:latin typeface="Rubik"/>
                <a:ea typeface="Rubik"/>
                <a:cs typeface="Rubik"/>
                <a:sym typeface="Rubik"/>
              </a:rPr>
              <a:t>¿Qué es una buena pregunta?</a:t>
            </a:r>
          </a:p>
          <a:p>
            <a:pPr marL="127000" lvl="8" algn="ctr">
              <a:spcBef>
                <a:spcPts val="500"/>
              </a:spcBef>
              <a:buSzPts val="1600"/>
            </a:pPr>
            <a:endParaRPr lang="es-MX" dirty="0">
              <a:latin typeface="Rubik"/>
              <a:ea typeface="Rubik"/>
              <a:cs typeface="Rubik"/>
              <a:sym typeface="Rubik"/>
            </a:endParaRPr>
          </a:p>
          <a:p>
            <a:pPr marL="127000" lvl="8" algn="ctr">
              <a:spcBef>
                <a:spcPts val="500"/>
              </a:spcBef>
              <a:buSzPts val="1600"/>
            </a:pPr>
            <a:r>
              <a:rPr lang="es-MX" dirty="0">
                <a:latin typeface="Rubik"/>
                <a:ea typeface="Rubik"/>
                <a:cs typeface="Rubik"/>
                <a:sym typeface="Rubik"/>
              </a:rPr>
              <a:t>Depende de la audiencia.</a:t>
            </a:r>
          </a:p>
          <a:p>
            <a:pPr marL="127000" lvl="6" algn="ctr">
              <a:spcBef>
                <a:spcPts val="500"/>
              </a:spcBef>
              <a:buSzPts val="1600"/>
            </a:pPr>
            <a:r>
              <a:rPr lang="es-MX" dirty="0">
                <a:latin typeface="Rubik"/>
                <a:ea typeface="Rubik"/>
                <a:cs typeface="Rubik"/>
                <a:sym typeface="Rubik"/>
              </a:rPr>
              <a:t>Basarse en un universo temático.</a:t>
            </a:r>
          </a:p>
          <a:p>
            <a:pPr marL="127000" lvl="6" algn="ctr">
              <a:spcBef>
                <a:spcPts val="500"/>
              </a:spcBef>
              <a:buSzPts val="1600"/>
            </a:pPr>
            <a:r>
              <a:rPr lang="es-MX" dirty="0">
                <a:latin typeface="Rubik"/>
                <a:ea typeface="Rubik"/>
                <a:cs typeface="Rubik"/>
                <a:sym typeface="Rubik"/>
              </a:rPr>
              <a:t>Deber poder ser respondida.</a:t>
            </a:r>
          </a:p>
          <a:p>
            <a:pPr marL="127000" lvl="6" algn="ctr">
              <a:spcBef>
                <a:spcPts val="500"/>
              </a:spcBef>
              <a:buSzPts val="1600"/>
            </a:pPr>
            <a:r>
              <a:rPr lang="es-MX" dirty="0">
                <a:latin typeface="Rubik"/>
                <a:ea typeface="Rubik"/>
                <a:cs typeface="Rubik"/>
                <a:sym typeface="Rubik"/>
              </a:rPr>
              <a:t>Debe ser especifica.</a:t>
            </a:r>
          </a:p>
          <a:p>
            <a:pPr marL="412750" lvl="0" indent="-285750" algn="ctr">
              <a:spcBef>
                <a:spcPts val="500"/>
              </a:spcBef>
              <a:buSzPts val="1600"/>
              <a:buFont typeface="Arial" panose="020B0604020202020204" pitchFamily="34" charset="0"/>
              <a:buChar char="•"/>
            </a:pPr>
            <a:endParaRPr lang="es-MX" dirty="0">
              <a:latin typeface="Rubik"/>
              <a:ea typeface="Rubik"/>
              <a:cs typeface="Rubik"/>
              <a:sym typeface="Rubik"/>
            </a:endParaRPr>
          </a:p>
          <a:p>
            <a:pPr marL="127000" lvl="0" algn="ctr">
              <a:spcBef>
                <a:spcPts val="500"/>
              </a:spcBef>
              <a:buSzPts val="1600"/>
            </a:pPr>
            <a:endParaRPr lang="es-MX" dirty="0">
              <a:latin typeface="Rubik"/>
              <a:ea typeface="Rubik"/>
              <a:cs typeface="Rubik"/>
              <a:sym typeface="Rubik"/>
            </a:endParaRPr>
          </a:p>
        </p:txBody>
      </p:sp>
      <p:sp>
        <p:nvSpPr>
          <p:cNvPr id="15" name="Google Shape;436;p86">
            <a:extLst>
              <a:ext uri="{FF2B5EF4-FFF2-40B4-BE49-F238E27FC236}">
                <a16:creationId xmlns:a16="http://schemas.microsoft.com/office/drawing/2014/main" id="{E9A1370D-CE14-4700-8E8F-5F36AE4F5556}"/>
              </a:ext>
            </a:extLst>
          </p:cNvPr>
          <p:cNvSpPr txBox="1"/>
          <p:nvPr/>
        </p:nvSpPr>
        <p:spPr>
          <a:xfrm>
            <a:off x="359477" y="118947"/>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Metodología “Científica”</a:t>
            </a:r>
            <a:endParaRPr sz="2400" dirty="0">
              <a:solidFill>
                <a:srgbClr val="E1446D"/>
              </a:solidFill>
              <a:latin typeface="Rubik"/>
              <a:ea typeface="Rubik"/>
              <a:cs typeface="Rubik"/>
              <a:sym typeface="Rubik"/>
            </a:endParaRPr>
          </a:p>
        </p:txBody>
      </p:sp>
    </p:spTree>
    <p:extLst>
      <p:ext uri="{BB962C8B-B14F-4D97-AF65-F5344CB8AC3E}">
        <p14:creationId xmlns:p14="http://schemas.microsoft.com/office/powerpoint/2010/main" val="383082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8A9E3BF-1B78-47D3-A291-00718FCB0C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9</a:t>
            </a:fld>
            <a:endParaRPr lang="es-AR"/>
          </a:p>
        </p:txBody>
      </p:sp>
      <p:sp>
        <p:nvSpPr>
          <p:cNvPr id="5" name="Rectángulo 4">
            <a:extLst>
              <a:ext uri="{FF2B5EF4-FFF2-40B4-BE49-F238E27FC236}">
                <a16:creationId xmlns:a16="http://schemas.microsoft.com/office/drawing/2014/main" id="{8B9F3965-886C-4C28-B4BB-E2E5CD395142}"/>
              </a:ext>
            </a:extLst>
          </p:cNvPr>
          <p:cNvSpPr/>
          <p:nvPr/>
        </p:nvSpPr>
        <p:spPr>
          <a:xfrm>
            <a:off x="359477" y="905029"/>
            <a:ext cx="8323833" cy="3836948"/>
          </a:xfrm>
          <a:prstGeom prst="rect">
            <a:avLst/>
          </a:prstGeom>
        </p:spPr>
        <p:txBody>
          <a:bodyPr wrap="square">
            <a:spAutoFit/>
          </a:bodyPr>
          <a:lstStyle/>
          <a:p>
            <a:pPr marL="127000" lvl="2">
              <a:spcBef>
                <a:spcPts val="500"/>
              </a:spcBef>
              <a:buSzPts val="1600"/>
            </a:pPr>
            <a:r>
              <a:rPr lang="es-MX" b="1" dirty="0">
                <a:latin typeface="Rubik"/>
                <a:ea typeface="Rubik"/>
                <a:cs typeface="Rubik"/>
                <a:sym typeface="Rubik"/>
              </a:rPr>
              <a:t>El tipo de pregunta informa sobre expectativas e interpretaciones de los resultados</a:t>
            </a:r>
          </a:p>
          <a:p>
            <a:pPr marL="127000" lvl="8">
              <a:spcBef>
                <a:spcPts val="500"/>
              </a:spcBef>
              <a:buSzPts val="1600"/>
            </a:pPr>
            <a:endParaRPr lang="es-MX" dirty="0">
              <a:latin typeface="Rubik"/>
              <a:ea typeface="Rubik"/>
              <a:cs typeface="Rubik"/>
              <a:sym typeface="Rubik"/>
            </a:endParaRPr>
          </a:p>
          <a:p>
            <a:pPr marL="469900" lvl="0" indent="-342900">
              <a:spcBef>
                <a:spcPts val="500"/>
              </a:spcBef>
              <a:buSzPts val="1600"/>
              <a:buFont typeface="+mj-lt"/>
              <a:buAutoNum type="alphaLcParenR"/>
            </a:pPr>
            <a:r>
              <a:rPr lang="es-MX" dirty="0">
                <a:latin typeface="Rubik"/>
                <a:ea typeface="Rubik"/>
                <a:cs typeface="Rubik"/>
                <a:sym typeface="Rubik"/>
              </a:rPr>
              <a:t>Descriptiva: Resume el set de datos – Proporción de ventas por canal.</a:t>
            </a:r>
          </a:p>
          <a:p>
            <a:pPr marL="469900" lvl="0" indent="-342900">
              <a:spcBef>
                <a:spcPts val="500"/>
              </a:spcBef>
              <a:buSzPts val="1600"/>
              <a:buFont typeface="+mj-lt"/>
              <a:buAutoNum type="alphaLcParenR"/>
            </a:pPr>
            <a:r>
              <a:rPr lang="es-MX" dirty="0">
                <a:latin typeface="Rubik"/>
                <a:ea typeface="Rubik"/>
                <a:cs typeface="Rubik"/>
                <a:sym typeface="Rubik"/>
              </a:rPr>
              <a:t>Exploratoria: Encontrar patrones/tendencias/relaciones. </a:t>
            </a:r>
            <a:r>
              <a:rPr lang="es-MX" i="1" dirty="0">
                <a:latin typeface="Rubik"/>
                <a:ea typeface="Rubik"/>
                <a:cs typeface="Rubik"/>
                <a:sym typeface="Rubik"/>
              </a:rPr>
              <a:t>¿Un tipo de dieta se asocia de alguna manera a una enfermedad viral?</a:t>
            </a:r>
          </a:p>
          <a:p>
            <a:pPr marL="469900" lvl="0" indent="-342900">
              <a:spcBef>
                <a:spcPts val="500"/>
              </a:spcBef>
              <a:buSzPts val="1600"/>
              <a:buFont typeface="+mj-lt"/>
              <a:buAutoNum type="alphaLcParenR"/>
            </a:pPr>
            <a:r>
              <a:rPr lang="es-MX" dirty="0">
                <a:latin typeface="Rubik"/>
                <a:ea typeface="Rubik"/>
                <a:cs typeface="Rubik"/>
                <a:sym typeface="Rubik"/>
              </a:rPr>
              <a:t>Inferencial: </a:t>
            </a:r>
            <a:r>
              <a:rPr lang="es-MX" dirty="0" err="1">
                <a:latin typeface="Rubik"/>
                <a:ea typeface="Rubik"/>
                <a:cs typeface="Rubik"/>
                <a:sym typeface="Rubik"/>
              </a:rPr>
              <a:t>Hipótesis</a:t>
            </a:r>
            <a:r>
              <a:rPr lang="es-MX" dirty="0">
                <a:latin typeface="Rubik"/>
                <a:ea typeface="Rubik"/>
                <a:cs typeface="Rubik"/>
                <a:sym typeface="Rubik"/>
              </a:rPr>
              <a:t> cómo pregunta y respondida analizando diferentes sets de datos. </a:t>
            </a:r>
            <a:r>
              <a:rPr lang="es-MX" i="1" dirty="0">
                <a:latin typeface="Rubik"/>
                <a:ea typeface="Rubik"/>
                <a:cs typeface="Rubik"/>
                <a:sym typeface="Rubik"/>
              </a:rPr>
              <a:t>¿Filtrando por la variable X los patrones encontrados por el análisis observatorio son distintos?</a:t>
            </a:r>
          </a:p>
          <a:p>
            <a:pPr marL="469900" lvl="0" indent="-342900">
              <a:spcBef>
                <a:spcPts val="500"/>
              </a:spcBef>
              <a:buSzPts val="1600"/>
              <a:buFont typeface="+mj-lt"/>
              <a:buAutoNum type="alphaLcParenR"/>
            </a:pPr>
            <a:r>
              <a:rPr lang="es-MX" dirty="0">
                <a:latin typeface="Rubik"/>
                <a:ea typeface="Rubik"/>
                <a:cs typeface="Rubik"/>
                <a:sym typeface="Rubik"/>
              </a:rPr>
              <a:t>Predictivo: Predecir un comportamiento a través de ciertas variables. </a:t>
            </a:r>
            <a:r>
              <a:rPr lang="es-MX" i="1" dirty="0">
                <a:latin typeface="Rubik"/>
                <a:ea typeface="Rubik"/>
                <a:cs typeface="Rubik"/>
                <a:sym typeface="Rubik"/>
              </a:rPr>
              <a:t>¿Cuántas personas van a consumir ese tipo de dieta? (¿Cuáles personas?)</a:t>
            </a:r>
          </a:p>
          <a:p>
            <a:pPr marL="469900" lvl="0" indent="-342900">
              <a:spcBef>
                <a:spcPts val="500"/>
              </a:spcBef>
              <a:buSzPts val="1600"/>
              <a:buFont typeface="+mj-lt"/>
              <a:buAutoNum type="alphaLcParenR"/>
            </a:pPr>
            <a:r>
              <a:rPr lang="es-MX" dirty="0">
                <a:latin typeface="Rubik"/>
                <a:ea typeface="Rubik"/>
                <a:cs typeface="Rubik"/>
                <a:sym typeface="Rubik"/>
              </a:rPr>
              <a:t>Causal: Que factores afectan a otros: </a:t>
            </a:r>
            <a:r>
              <a:rPr lang="es-MX" i="1" dirty="0">
                <a:latin typeface="Rubik"/>
                <a:ea typeface="Rubik"/>
                <a:cs typeface="Rubik"/>
                <a:sym typeface="Rubik"/>
              </a:rPr>
              <a:t>Haciendo un testeo </a:t>
            </a:r>
            <a:r>
              <a:rPr lang="es-MX" i="1" dirty="0" err="1">
                <a:latin typeface="Rubik"/>
                <a:ea typeface="Rubik"/>
                <a:cs typeface="Rubik"/>
                <a:sym typeface="Rubik"/>
              </a:rPr>
              <a:t>random</a:t>
            </a:r>
            <a:r>
              <a:rPr lang="es-MX" i="1" dirty="0">
                <a:latin typeface="Rubik"/>
                <a:ea typeface="Rubik"/>
                <a:cs typeface="Rubik"/>
                <a:sym typeface="Rubik"/>
              </a:rPr>
              <a:t>, ¿Las personas vegetarianas tienen menos de esa enfermedad viral?</a:t>
            </a:r>
          </a:p>
          <a:p>
            <a:pPr marL="469900" lvl="0" indent="-342900">
              <a:spcBef>
                <a:spcPts val="500"/>
              </a:spcBef>
              <a:buSzPts val="1600"/>
              <a:buFont typeface="+mj-lt"/>
              <a:buAutoNum type="alphaLcParenR"/>
            </a:pPr>
            <a:r>
              <a:rPr lang="es-MX" dirty="0" err="1">
                <a:latin typeface="Rubik"/>
                <a:ea typeface="Rubik"/>
                <a:cs typeface="Rubik"/>
                <a:sym typeface="Rubik"/>
              </a:rPr>
              <a:t>Mecanisista</a:t>
            </a:r>
            <a:r>
              <a:rPr lang="es-MX" dirty="0">
                <a:latin typeface="Rubik"/>
                <a:ea typeface="Rubik"/>
                <a:cs typeface="Rubik"/>
                <a:sym typeface="Rubik"/>
              </a:rPr>
              <a:t>: ¿Cómo? </a:t>
            </a:r>
            <a:r>
              <a:rPr lang="es-MX" i="1" dirty="0">
                <a:latin typeface="Rubik"/>
                <a:ea typeface="Rubik"/>
                <a:cs typeface="Rubik"/>
                <a:sym typeface="Rubik"/>
              </a:rPr>
              <a:t>¿Cómo una dieta alta en frutas frescas y vegetales tiende la reducción de enfermedades virales?</a:t>
            </a:r>
          </a:p>
          <a:p>
            <a:pPr marL="127000" lvl="0">
              <a:spcBef>
                <a:spcPts val="500"/>
              </a:spcBef>
              <a:buSzPts val="1600"/>
            </a:pPr>
            <a:endParaRPr lang="es-MX" dirty="0">
              <a:latin typeface="Rubik"/>
              <a:ea typeface="Rubik"/>
              <a:cs typeface="Rubik"/>
              <a:sym typeface="Rubik"/>
            </a:endParaRPr>
          </a:p>
        </p:txBody>
      </p:sp>
      <p:sp>
        <p:nvSpPr>
          <p:cNvPr id="6" name="Google Shape;436;p86">
            <a:extLst>
              <a:ext uri="{FF2B5EF4-FFF2-40B4-BE49-F238E27FC236}">
                <a16:creationId xmlns:a16="http://schemas.microsoft.com/office/drawing/2014/main" id="{E60E750E-8A52-4BDB-9FD4-2316EF20BF36}"/>
              </a:ext>
            </a:extLst>
          </p:cNvPr>
          <p:cNvSpPr txBox="1"/>
          <p:nvPr/>
        </p:nvSpPr>
        <p:spPr>
          <a:xfrm>
            <a:off x="359477" y="118947"/>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Tipos de preguntas</a:t>
            </a:r>
            <a:endParaRPr sz="2400" dirty="0">
              <a:solidFill>
                <a:srgbClr val="E1446D"/>
              </a:solidFill>
              <a:latin typeface="Rubik"/>
              <a:ea typeface="Rubik"/>
              <a:cs typeface="Rubik"/>
              <a:sym typeface="Rubik"/>
            </a:endParaRPr>
          </a:p>
        </p:txBody>
      </p:sp>
    </p:spTree>
    <p:extLst>
      <p:ext uri="{BB962C8B-B14F-4D97-AF65-F5344CB8AC3E}">
        <p14:creationId xmlns:p14="http://schemas.microsoft.com/office/powerpoint/2010/main" val="45976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Encuentros Acámica">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3776</Words>
  <Application>Microsoft Office PowerPoint</Application>
  <PresentationFormat>Presentación en pantalla (16:9)</PresentationFormat>
  <Paragraphs>420</Paragraphs>
  <Slides>63</Slides>
  <Notes>42</Notes>
  <HiddenSlides>5</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63</vt:i4>
      </vt:variant>
    </vt:vector>
  </HeadingPairs>
  <TitlesOfParts>
    <vt:vector size="72" baseType="lpstr">
      <vt:lpstr>Arial</vt:lpstr>
      <vt:lpstr>Rubik Light</vt:lpstr>
      <vt:lpstr>Helvetica Neue</vt:lpstr>
      <vt:lpstr>Lato</vt:lpstr>
      <vt:lpstr>Helvetica Neue Light</vt:lpstr>
      <vt:lpstr>Rubik</vt:lpstr>
      <vt:lpstr>Courier New</vt:lpstr>
      <vt:lpstr>Encuentros Acámica</vt:lpstr>
      <vt:lpstr>Simple Light</vt:lpstr>
      <vt:lpstr>Presentación de PowerPoint</vt:lpstr>
      <vt:lpstr>Presentación de PowerPoint</vt:lpstr>
      <vt:lpstr>Presentación de PowerPoint</vt:lpstr>
      <vt:lpstr>Daily </vt:lpstr>
      <vt:lpstr>Daily </vt:lpstr>
      <vt:lpstr>Repaso Preguntas a los datos</vt:lpstr>
      <vt:lpstr>Presentación de PowerPoint</vt:lpstr>
      <vt:lpstr>Presentación de PowerPoint</vt:lpstr>
      <vt:lpstr>Presentación de PowerPoint</vt:lpstr>
      <vt:lpstr>Workshop</vt:lpstr>
      <vt:lpstr>Workshop</vt:lpstr>
      <vt:lpstr>Variables</vt:lpstr>
      <vt:lpstr>Preguntas</vt:lpstr>
      <vt:lpstr>Respuestas</vt:lpstr>
      <vt:lpstr>Presentación de PowerPoint</vt:lpstr>
      <vt:lpstr>Riegos</vt:lpstr>
      <vt:lpstr>I see risk everywhere!!</vt:lpstr>
      <vt:lpstr>Riesgos everywhere</vt:lpstr>
      <vt:lpstr>Presentación de PowerPoint</vt:lpstr>
      <vt:lpstr>Presentación de PowerPoint</vt:lpstr>
      <vt:lpstr>Dataset Slack</vt:lpstr>
      <vt:lpstr>Repaso</vt:lpstr>
      <vt:lpstr>Cómo evitar los riesgos</vt:lpstr>
      <vt:lpstr>Cómo evitarlos</vt:lpstr>
      <vt:lpstr>Presentación de PowerPoint</vt:lpstr>
      <vt:lpstr>Presentación de PowerPoint</vt:lpstr>
      <vt:lpstr>Presentación de PowerPoint</vt:lpstr>
      <vt:lpstr>Presentación de PowerPoint</vt:lpstr>
      <vt:lpstr>Clustering</vt:lpstr>
      <vt:lpstr>Presentación de PowerPoint</vt:lpstr>
      <vt:lpstr>Presentación de PowerPoint</vt:lpstr>
      <vt:lpstr>Presentación de PowerPoint</vt:lpstr>
      <vt:lpstr>Presentación de PowerPoint</vt:lpstr>
      <vt:lpstr>Aprendizaje No Supervisado K-Means</vt:lpstr>
      <vt:lpstr>Presentación de PowerPoint</vt:lpstr>
      <vt:lpstr>Presentación de PowerPoint</vt:lpstr>
      <vt:lpstr>Presentación de PowerPoint</vt:lpstr>
      <vt:lpstr>Aprendizaje No Supervisado Clustering: DBSCAN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Aprendizaje No Supervisado Evaluación de clusters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PCA</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MORENO Federico Nicolas</dc:creator>
  <cp:lastModifiedBy>MORENO Federico Nicolas</cp:lastModifiedBy>
  <cp:revision>20</cp:revision>
  <dcterms:modified xsi:type="dcterms:W3CDTF">2021-03-29T01:22:34Z</dcterms:modified>
</cp:coreProperties>
</file>